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  <p:sldMasterId id="2147483895" r:id="rId2"/>
    <p:sldMasterId id="2147484044" r:id="rId3"/>
    <p:sldMasterId id="2147484056" r:id="rId4"/>
  </p:sldMasterIdLst>
  <p:notesMasterIdLst>
    <p:notesMasterId r:id="rId12"/>
  </p:notesMasterIdLst>
  <p:sldIdLst>
    <p:sldId id="256" r:id="rId5"/>
    <p:sldId id="285" r:id="rId6"/>
    <p:sldId id="287" r:id="rId7"/>
    <p:sldId id="284" r:id="rId8"/>
    <p:sldId id="282" r:id="rId9"/>
    <p:sldId id="257" r:id="rId10"/>
    <p:sldId id="283" r:id="rId11"/>
  </p:sldIdLst>
  <p:sldSz cx="10972800" cy="6858000"/>
  <p:notesSz cx="6858000" cy="9144000"/>
  <p:defaultTextStyle>
    <a:defPPr>
      <a:defRPr lang="en-US"/>
    </a:defPPr>
    <a:lvl1pPr marL="0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5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9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9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4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9" algn="l" defTabSz="914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667"/>
    <a:srgbClr val="7F2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 autoAdjust="0"/>
    <p:restoredTop sz="92857" autoAdjust="0"/>
  </p:normalViewPr>
  <p:slideViewPr>
    <p:cSldViewPr snapToGrid="0" snapToObjects="1">
      <p:cViewPr varScale="1">
        <p:scale>
          <a:sx n="105" d="100"/>
          <a:sy n="105" d="100"/>
        </p:scale>
        <p:origin x="1664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7E5F6-7ABE-7249-9907-76EC1150BCA0}" type="datetimeFigureOut">
              <a:rPr lang="en-US" smtClean="0"/>
              <a:t>5/19/19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12F-F093-1D4E-B220-56448627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5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9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5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9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4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9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4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9" algn="l" defTabSz="914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9412F-F093-1D4E-B220-564486271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9412F-F093-1D4E-B220-5644862714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436295" y="5650456"/>
            <a:ext cx="4213458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6295" y="5306126"/>
            <a:ext cx="4213458" cy="328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548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74" indent="0" algn="ctr">
              <a:buNone/>
              <a:defRPr sz="1500"/>
            </a:lvl2pPr>
            <a:lvl3pPr marL="685548" indent="0" algn="ctr">
              <a:buNone/>
              <a:defRPr sz="1300"/>
            </a:lvl3pPr>
            <a:lvl4pPr marL="1028322" indent="0" algn="ctr">
              <a:buNone/>
              <a:defRPr sz="1200"/>
            </a:lvl4pPr>
            <a:lvl5pPr marL="1371096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3" indent="0" algn="ctr">
              <a:buNone/>
              <a:defRPr sz="1200"/>
            </a:lvl7pPr>
            <a:lvl8pPr marL="2399416" indent="0" algn="ctr">
              <a:buNone/>
              <a:defRPr sz="1200"/>
            </a:lvl8pPr>
            <a:lvl9pPr marL="27421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36298" y="5045364"/>
            <a:ext cx="40605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9" y="519"/>
            <a:ext cx="4986464" cy="5649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32"/>
            <a:endParaRPr lang="en-US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66684">
            <a:off x="806134" y="811107"/>
            <a:ext cx="3374214" cy="4113231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42904" y="5960515"/>
            <a:ext cx="2435478" cy="737445"/>
            <a:chOff x="9289064" y="6085138"/>
            <a:chExt cx="2706086" cy="737445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5700" y="6085138"/>
              <a:ext cx="1949450" cy="737445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 userDrawn="1"/>
          </p:nvGrpSpPr>
          <p:grpSpPr>
            <a:xfrm>
              <a:off x="9289064" y="6085138"/>
              <a:ext cx="720618" cy="723832"/>
              <a:chOff x="155792" y="1124530"/>
              <a:chExt cx="1458574" cy="1465080"/>
            </a:xfrm>
          </p:grpSpPr>
          <p:sp>
            <p:nvSpPr>
              <p:cNvPr id="22" name="Shape 104"/>
              <p:cNvSpPr/>
              <p:nvPr/>
            </p:nvSpPr>
            <p:spPr>
              <a:xfrm>
                <a:off x="888466" y="1902449"/>
                <a:ext cx="0" cy="24918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defTabSz="321280">
                  <a:tabLst>
                    <a:tab pos="249883" algn="l"/>
                    <a:tab pos="499768" algn="l"/>
                    <a:tab pos="749656" algn="l"/>
                    <a:tab pos="999541" algn="l"/>
                    <a:tab pos="1249426" algn="l"/>
                    <a:tab pos="1499310" algn="l"/>
                    <a:tab pos="1749194" algn="l"/>
                    <a:tab pos="1999082" algn="l"/>
                    <a:tab pos="2248967" algn="l"/>
                    <a:tab pos="2498852" algn="l"/>
                    <a:tab pos="2748735" algn="l"/>
                    <a:tab pos="2998619" algn="l"/>
                  </a:tabLst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00">
                  <a:solidFill>
                    <a:srgbClr val="FF060A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pic>
            <p:nvPicPr>
              <p:cNvPr id="23" name="Red Starburst Vector.pdf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92" y="1124530"/>
                <a:ext cx="1458574" cy="145857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pasted-image-filtered.png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297" y="1714501"/>
                <a:ext cx="806022" cy="87510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5" name="pasted-image.tif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866" y="1165464"/>
                <a:ext cx="654884" cy="39113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770130" y="4130964"/>
            <a:ext cx="5013557" cy="914400"/>
          </a:xfrm>
        </p:spPr>
        <p:txBody>
          <a:bodyPr>
            <a:noAutofit/>
          </a:bodyPr>
          <a:lstStyle>
            <a:lvl1pPr marL="0" indent="0" algn="ctr">
              <a:buNone/>
              <a:defRPr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228533" indent="0">
              <a:buNone/>
              <a:defRPr/>
            </a:lvl2pPr>
            <a:lvl3pPr marL="457066" indent="0">
              <a:buNone/>
              <a:defRPr/>
            </a:lvl3pPr>
            <a:lvl4pPr marL="685600" indent="0">
              <a:buNone/>
              <a:defRPr/>
            </a:lvl4pPr>
            <a:lvl5pPr marL="91413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6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1237" y="1480021"/>
            <a:ext cx="5067176" cy="4458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575765" y="1485807"/>
            <a:ext cx="5077001" cy="4458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6" y="647700"/>
            <a:ext cx="10298428" cy="495300"/>
          </a:xfrm>
        </p:spPr>
        <p:txBody>
          <a:bodyPr>
            <a:normAutofit/>
          </a:bodyPr>
          <a:lstStyle>
            <a:lvl1pPr marL="0" algn="l" defTabSz="685548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330" y="1378888"/>
            <a:ext cx="5088636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856998" algn="l"/>
              </a:tabLst>
              <a:defRPr sz="1700" b="1"/>
            </a:lvl1pPr>
            <a:lvl2pPr marL="342774" indent="0">
              <a:buNone/>
              <a:defRPr sz="1500" b="1"/>
            </a:lvl2pPr>
            <a:lvl3pPr marL="685548" indent="0">
              <a:buNone/>
              <a:defRPr sz="1300" b="1"/>
            </a:lvl3pPr>
            <a:lvl4pPr marL="1028322" indent="0">
              <a:buNone/>
              <a:defRPr sz="1200" b="1"/>
            </a:lvl4pPr>
            <a:lvl5pPr marL="1371096" indent="0">
              <a:buNone/>
              <a:defRPr sz="1200" b="1"/>
            </a:lvl5pPr>
            <a:lvl6pPr marL="1713871" indent="0">
              <a:buNone/>
              <a:defRPr sz="1200" b="1"/>
            </a:lvl6pPr>
            <a:lvl7pPr marL="2056643" indent="0">
              <a:buNone/>
              <a:defRPr sz="1200" b="1"/>
            </a:lvl7pPr>
            <a:lvl8pPr marL="2399416" indent="0">
              <a:buNone/>
              <a:defRPr sz="1200" b="1"/>
            </a:lvl8pPr>
            <a:lvl9pPr marL="27421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1485" y="1837850"/>
            <a:ext cx="5088636" cy="41009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198" marR="0" indent="-226947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318" marR="0" indent="-230121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264" marR="0" indent="-226947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384" marR="0" indent="-230121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372897"/>
            <a:ext cx="5097780" cy="4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1700" b="1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342774" indent="0">
              <a:buNone/>
              <a:defRPr sz="1500" b="1"/>
            </a:lvl2pPr>
            <a:lvl3pPr marL="685548" indent="0">
              <a:buNone/>
              <a:defRPr sz="1300" b="1"/>
            </a:lvl3pPr>
            <a:lvl4pPr marL="1028322" indent="0">
              <a:buNone/>
              <a:defRPr sz="1200" b="1"/>
            </a:lvl4pPr>
            <a:lvl5pPr marL="1371096" indent="0">
              <a:buNone/>
              <a:defRPr sz="1200" b="1"/>
            </a:lvl5pPr>
            <a:lvl6pPr marL="1713871" indent="0">
              <a:buNone/>
              <a:defRPr sz="1200" b="1"/>
            </a:lvl6pPr>
            <a:lvl7pPr marL="2056643" indent="0">
              <a:buNone/>
              <a:defRPr sz="1200" b="1"/>
            </a:lvl7pPr>
            <a:lvl8pPr marL="2399416" indent="0">
              <a:buNone/>
              <a:defRPr sz="1200" b="1"/>
            </a:lvl8pPr>
            <a:lvl9pPr marL="2742191" indent="0">
              <a:buNone/>
              <a:defRPr sz="1200" b="1"/>
            </a:lvl9pPr>
          </a:lstStyle>
          <a:p>
            <a:pPr marL="0" lvl="0" indent="0" algn="l" defTabSz="685548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1837850"/>
            <a:ext cx="5097780" cy="41009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548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198" marR="0" indent="-226947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318" marR="0" indent="-230121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264" marR="0" indent="-226947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384" marR="0" indent="-230121" algn="l" defTabSz="685548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54" y="647700"/>
            <a:ext cx="1030985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" y="1480146"/>
            <a:ext cx="5934268" cy="44587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50280" y="1479193"/>
            <a:ext cx="4602480" cy="44596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nd_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56" y="647700"/>
            <a:ext cx="1030985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09214" y="1464301"/>
            <a:ext cx="5863590" cy="44800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49427" y="1478245"/>
            <a:ext cx="4682490" cy="4443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56" y="647700"/>
            <a:ext cx="1030985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354556" y="1371600"/>
            <a:ext cx="10309859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157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1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0688"/>
            <a:ext cx="10972800" cy="56186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56" y="330201"/>
            <a:ext cx="1030985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54556" y="1562100"/>
            <a:ext cx="10309859" cy="438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192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1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1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624" y="3940170"/>
            <a:ext cx="4379893" cy="528638"/>
          </a:xfrm>
        </p:spPr>
        <p:txBody>
          <a:bodyPr anchor="b">
            <a:noAutofit/>
          </a:bodyPr>
          <a:lstStyle>
            <a:lvl1pPr marL="0" algn="r" defTabSz="685548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11" y="4664267"/>
            <a:ext cx="4379896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548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74" indent="0" algn="ctr">
              <a:buNone/>
              <a:defRPr sz="1500"/>
            </a:lvl2pPr>
            <a:lvl3pPr marL="685548" indent="0" algn="ctr">
              <a:buNone/>
              <a:defRPr sz="1300"/>
            </a:lvl3pPr>
            <a:lvl4pPr marL="1028322" indent="0" algn="ctr">
              <a:buNone/>
              <a:defRPr sz="1200"/>
            </a:lvl4pPr>
            <a:lvl5pPr marL="1371096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3" indent="0" algn="ctr">
              <a:buNone/>
              <a:defRPr sz="1200"/>
            </a:lvl7pPr>
            <a:lvl8pPr marL="2399416" indent="0" algn="ctr">
              <a:buNone/>
              <a:defRPr sz="1200"/>
            </a:lvl8pPr>
            <a:lvl9pPr marL="27421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389374" y="4532670"/>
            <a:ext cx="419481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0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6295" y="4156500"/>
            <a:ext cx="4213458" cy="1002240"/>
          </a:xfrm>
        </p:spPr>
        <p:txBody>
          <a:bodyPr anchor="b">
            <a:normAutofit/>
          </a:bodyPr>
          <a:lstStyle>
            <a:lvl1pPr marL="0" algn="r" defTabSz="6855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-8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6295" y="5224452"/>
            <a:ext cx="4213458" cy="328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548" rtl="0" eaLnBrk="1" latinLnBrk="0" hangingPunct="1">
              <a:spcAft>
                <a:spcPts val="45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74" indent="0" algn="ctr">
              <a:buNone/>
              <a:defRPr sz="1500"/>
            </a:lvl2pPr>
            <a:lvl3pPr marL="685548" indent="0" algn="ctr">
              <a:buNone/>
              <a:defRPr sz="1300"/>
            </a:lvl3pPr>
            <a:lvl4pPr marL="1028322" indent="0" algn="ctr">
              <a:buNone/>
              <a:defRPr sz="1200"/>
            </a:lvl4pPr>
            <a:lvl5pPr marL="1371096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3" indent="0" algn="ctr">
              <a:buNone/>
              <a:defRPr sz="1200"/>
            </a:lvl7pPr>
            <a:lvl8pPr marL="2399416" indent="0" algn="ctr">
              <a:buNone/>
              <a:defRPr sz="1200"/>
            </a:lvl8pPr>
            <a:lvl9pPr marL="27421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436295" y="5568783"/>
            <a:ext cx="4213458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6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6537965" y="4532670"/>
            <a:ext cx="419481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943" y="1092705"/>
            <a:ext cx="8869680" cy="483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6493399"/>
            <a:ext cx="10972800" cy="365125"/>
          </a:xfrm>
          <a:prstGeom prst="rect">
            <a:avLst/>
          </a:prstGeom>
          <a:ln>
            <a:noFill/>
          </a:ln>
        </p:spPr>
        <p:txBody>
          <a:bodyPr vert="horz" lIns="91404" tIns="45702" rIns="91404" bIns="4570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038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493399"/>
            <a:ext cx="10972800" cy="365125"/>
          </a:xfrm>
          <a:prstGeom prst="rect">
            <a:avLst/>
          </a:prstGeom>
        </p:spPr>
        <p:txBody>
          <a:bodyPr lIns="91413" tIns="45707" rIns="91413" bIns="45707"/>
          <a:lstStyle/>
          <a:p>
            <a:pPr defTabSz="914132"/>
            <a:fld id="{C93FF0F4-151C-6E42-BC3D-4D5F807AEE47}" type="slidenum">
              <a:rPr lang="en-US" smtClean="0">
                <a:solidFill>
                  <a:srgbClr val="007F9D"/>
                </a:solidFill>
                <a:latin typeface="Arial"/>
              </a:rPr>
              <a:pPr defTabSz="914132"/>
              <a:t>‹#›</a:t>
            </a:fld>
            <a:endParaRPr lang="en-US" dirty="0">
              <a:solidFill>
                <a:srgbClr val="007F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850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703"/>
              </a:spcBef>
              <a:defRPr sz="2200"/>
            </a:lvl2pPr>
            <a:lvl3pPr>
              <a:spcBef>
                <a:spcPts val="703"/>
              </a:spcBef>
              <a:defRPr sz="2000"/>
            </a:lvl3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9603270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943" y="1328994"/>
            <a:ext cx="8869680" cy="516255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" y="6493377"/>
            <a:ext cx="10972801" cy="365125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GLOBAL ECOSYSTEM DYNAMICS INVESTIGATION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493377"/>
            <a:ext cx="10972800" cy="365125"/>
          </a:xfrm>
          <a:prstGeom prst="rect">
            <a:avLst/>
          </a:prstGeom>
          <a:ln>
            <a:noFill/>
          </a:ln>
        </p:spPr>
        <p:txBody>
          <a:bodyPr vert="horz" lIns="101520" tIns="50763" rIns="101520" bIns="50763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4314"/>
            <a:endParaRPr lang="en-US" dirty="0">
              <a:latin typeface="Avenir Medium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venir Medium"/>
              </a:defRPr>
            </a:lvl1pPr>
          </a:lstStyle>
          <a:p>
            <a:fld id="{C93FF0F4-151C-6E42-BC3D-4D5F807AEE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0" y="6493404"/>
            <a:ext cx="10972800" cy="365125"/>
          </a:xfrm>
          <a:prstGeom prst="rect">
            <a:avLst/>
          </a:prstGeom>
          <a:ln>
            <a:noFill/>
          </a:ln>
        </p:spPr>
        <p:txBody>
          <a:bodyPr vert="horz" lIns="101378" tIns="50691" rIns="101378" bIns="50691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4314"/>
            <a:endParaRPr lang="en-US" dirty="0">
              <a:latin typeface="Avenir Medium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2044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256" y="1136100"/>
            <a:ext cx="4800600" cy="5391150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235442" y="6521450"/>
            <a:ext cx="1082040" cy="31115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venir Medium"/>
              </a:defRPr>
            </a:lvl1pPr>
          </a:lstStyle>
          <a:p>
            <a:fld id="{E769207E-5F68-DB47-B687-C7F0B98E3ED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5527043" y="1112540"/>
            <a:ext cx="4800600" cy="5391150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0" y="6493377"/>
            <a:ext cx="10972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GLOBAL ECOSYSTEM DYNAMICS INVESTIGATION</a:t>
            </a:r>
          </a:p>
        </p:txBody>
      </p:sp>
    </p:spTree>
    <p:extLst>
      <p:ext uri="{BB962C8B-B14F-4D97-AF65-F5344CB8AC3E}">
        <p14:creationId xmlns:p14="http://schemas.microsoft.com/office/powerpoint/2010/main" val="99230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071659" y="1152386"/>
            <a:ext cx="8829676" cy="232171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5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071659" y="3536156"/>
            <a:ext cx="8829676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000">
                <a:latin typeface="+mn-lt"/>
                <a:ea typeface="+mn-ea"/>
                <a:cs typeface="+mn-cs"/>
                <a:sym typeface="Helvetica Light"/>
              </a:defRPr>
            </a:lvl1pPr>
            <a:lvl2pPr marL="0" indent="149611" algn="ctr">
              <a:spcBef>
                <a:spcPts val="0"/>
              </a:spcBef>
              <a:buClrTx/>
              <a:buSzTx/>
              <a:buNone/>
              <a:defRPr sz="2000">
                <a:latin typeface="+mn-lt"/>
                <a:ea typeface="+mn-ea"/>
                <a:cs typeface="+mn-cs"/>
                <a:sym typeface="Helvetica Light"/>
              </a:defRPr>
            </a:lvl2pPr>
            <a:lvl3pPr marL="0" indent="299196" algn="ctr">
              <a:spcBef>
                <a:spcPts val="0"/>
              </a:spcBef>
              <a:buClrTx/>
              <a:buSzTx/>
              <a:buNone/>
              <a:defRPr sz="2000">
                <a:latin typeface="+mn-lt"/>
                <a:ea typeface="+mn-ea"/>
                <a:cs typeface="+mn-cs"/>
                <a:sym typeface="Helvetica Light"/>
              </a:defRPr>
            </a:lvl3pPr>
            <a:lvl4pPr marL="0" indent="448819" algn="ctr">
              <a:spcBef>
                <a:spcPts val="0"/>
              </a:spcBef>
              <a:buClrTx/>
              <a:buSzTx/>
              <a:buNone/>
              <a:defRPr sz="2000">
                <a:latin typeface="+mn-lt"/>
                <a:ea typeface="+mn-ea"/>
                <a:cs typeface="+mn-cs"/>
                <a:sym typeface="Helvetica Light"/>
              </a:defRPr>
            </a:lvl4pPr>
            <a:lvl5pPr marL="0" indent="598406" algn="ctr">
              <a:spcBef>
                <a:spcPts val="0"/>
              </a:spcBef>
              <a:buClrTx/>
              <a:buSzTx/>
              <a:buNone/>
              <a:defRPr sz="2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787069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122363"/>
            <a:ext cx="932688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CB6F1-9D15-4A01-A59B-7F8DCE11EF40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23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D9BD5-E7CE-474A-A824-49E73EF54D7F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DB6C-DA97-4E49-83EA-587127C115C2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59B9A-8FE9-486F-8C5B-4C333B6A6227}" type="datetime1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1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53062" y="1479304"/>
            <a:ext cx="10299702" cy="44722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7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B804-F2AC-4E8B-A4A8-0895940D31BB}" type="datetime1">
              <a:rPr lang="en-US" smtClean="0"/>
              <a:t>5/19/19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74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B876-18CE-44BE-821B-3EBCAEC97006}" type="datetime1">
              <a:rPr lang="en-US" smtClean="0"/>
              <a:t>5/19/19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1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5A05-B90D-4182-8266-00B0689940B0}" type="datetime1">
              <a:rPr lang="en-US" smtClean="0"/>
              <a:t>5/19/19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94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7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2C3B-9221-4D4F-AA65-EDEFD700F6D9}" type="datetime1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39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7"/>
            <a:ext cx="555498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D2A0-F8FC-45BE-977C-881D7B70F26A}" type="datetime1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67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AB2B4-E1DA-4068-A265-29B740D58A2F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42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0490-6F5D-412B-8A9B-B613AEF27D18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5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134C-8F7A-B143-97CA-6EF35C7D4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20458-D7D1-2848-8FF7-A35444018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B5D2-0B74-0C48-82BC-3A38C8E1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03E8-F7D5-3E4E-B80D-7CAA825A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F369-4C66-5F41-8590-70C7CBF9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08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8108-4678-E14A-8798-01EB71BA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7F5CC-0568-9C4B-8687-3A9F0AC7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38C5E-EF48-2649-A0AD-71191EE8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22EF2-B283-684A-8562-26059C40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6E807-0F97-C647-A42E-1C483828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7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D873-7C5B-CD4A-B7B6-429B55AB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DBE57-BC39-844C-ADCA-96A6E5A6F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9DDA-E699-1F41-AA40-E288C4E0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5C47C-9470-804D-87F0-74766D41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D3E99-0CC0-2043-89D7-B7C0F264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6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8795" y="4156500"/>
            <a:ext cx="5899148" cy="1002240"/>
          </a:xfrm>
        </p:spPr>
        <p:txBody>
          <a:bodyPr anchor="b">
            <a:normAutofit/>
          </a:bodyPr>
          <a:lstStyle>
            <a:lvl1pPr marL="0" algn="l" defTabSz="6855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8950" y="5354198"/>
            <a:ext cx="512170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548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74" indent="0" algn="ctr">
              <a:buNone/>
              <a:defRPr sz="1500"/>
            </a:lvl2pPr>
            <a:lvl3pPr marL="685548" indent="0" algn="ctr">
              <a:buNone/>
              <a:defRPr sz="1300"/>
            </a:lvl3pPr>
            <a:lvl4pPr marL="1028322" indent="0" algn="ctr">
              <a:buNone/>
              <a:defRPr sz="1200"/>
            </a:lvl4pPr>
            <a:lvl5pPr marL="1371096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3" indent="0" algn="ctr">
              <a:buNone/>
              <a:defRPr sz="1200"/>
            </a:lvl7pPr>
            <a:lvl8pPr marL="2399416" indent="0" algn="ctr">
              <a:buNone/>
              <a:defRPr sz="1200"/>
            </a:lvl8pPr>
            <a:lvl9pPr marL="27421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98787" y="5772150"/>
            <a:ext cx="5065877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010656" y="5221510"/>
            <a:ext cx="521822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20E-050E-3B46-A59A-0D4672F6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8874C-1518-9A43-B03D-32F029B8C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5E783-3DE9-A743-8BF2-602A09F6B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333B1-EA6B-274B-92C7-9B2270C3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63783-FEE7-5F41-A6BA-A8BF42E5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B3BB9-F7B1-3447-8947-400E5E56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18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9089-0AC1-CD42-848D-DC3AE3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6AD21-91EC-9D4D-8C70-982F9B302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6DD6E-5A55-4347-B7F2-429876A3C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B6691-2938-B54B-9403-19F22481A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41060-EE05-3F49-A9A0-EB2556359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172C9-722D-7549-B48C-A4C489C6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A8D3C-84F5-5C49-B442-79A8B956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31716-C07F-C045-95C1-DE3D446B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74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BEE1-D2BB-5449-BE86-8E2F551C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38FEE-19DF-F944-968B-60567F5F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3CE16-FC81-B141-8EE2-951112C5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AC5C2-0B42-B241-9834-69C64B81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4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CCD29-480A-774F-ADFB-CB69F7816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1E100-A848-EC43-973C-AA11682C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901ED-0499-FE44-9DCF-B9203BE9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10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84B9-79DD-9A49-9B92-E7CF8781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436FB-9675-1943-B03C-22428EBB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24CD6-D16C-4E42-8486-D432C11CD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29BA7-AF01-4B4F-8A39-D24CEC79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C138C-91FC-3644-A379-0A23EECC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CEA8-9D7C-B04E-8985-CF981C92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7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511B-610B-534F-A28E-998904E0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ED070-42C5-6D4B-8FF0-DF323BD43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3070A-377B-0B4D-A22D-A42B07264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ABE7F-8D15-0B4C-83B3-E4086465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A1024-6738-E34E-BE51-DED8818A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536DC-48CB-9B4A-85D9-2D099E1F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1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9316-5046-704F-87DC-32E37AD7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1F042-8964-A141-86A7-17D0FE275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818CF-CCAD-2F40-87BB-4060784E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71E4A-9F85-6246-80DC-90627003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362C3-AFF5-5948-ACA3-BEBCDE6A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44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190F8-33FD-B644-8188-3708C0F4E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51E37-D024-184D-AF63-EB9BB7B8C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04286-9142-A04E-B06F-F5A636BB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4279-4A4B-5E47-A5CC-E26CF9CC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612C2-F92D-4747-BC25-BE40E2F3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7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790" y="4344040"/>
            <a:ext cx="3363455" cy="528638"/>
          </a:xfrm>
        </p:spPr>
        <p:txBody>
          <a:bodyPr anchor="b">
            <a:noAutofit/>
          </a:bodyPr>
          <a:lstStyle>
            <a:lvl1pPr marL="0" algn="l" defTabSz="685548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661" y="5068135"/>
            <a:ext cx="3363456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548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74" indent="0" algn="ctr">
              <a:buNone/>
              <a:defRPr sz="1500"/>
            </a:lvl2pPr>
            <a:lvl3pPr marL="685548" indent="0" algn="ctr">
              <a:buNone/>
              <a:defRPr sz="1300"/>
            </a:lvl3pPr>
            <a:lvl4pPr marL="1028322" indent="0" algn="ctr">
              <a:buNone/>
              <a:defRPr sz="1200"/>
            </a:lvl4pPr>
            <a:lvl5pPr marL="1371096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3" indent="0" algn="ctr">
              <a:buNone/>
              <a:defRPr sz="1200"/>
            </a:lvl7pPr>
            <a:lvl8pPr marL="2399416" indent="0" algn="ctr">
              <a:buNone/>
              <a:defRPr sz="1200"/>
            </a:lvl8pPr>
            <a:lvl9pPr marL="27421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949216" y="4936539"/>
            <a:ext cx="3199274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6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ub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_PPT_Template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084" y="0"/>
            <a:ext cx="3623309" cy="5964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6" y="4170250"/>
            <a:ext cx="3200080" cy="528638"/>
          </a:xfrm>
        </p:spPr>
        <p:txBody>
          <a:bodyPr anchor="b">
            <a:noAutofit/>
          </a:bodyPr>
          <a:lstStyle>
            <a:lvl1pPr marL="0" algn="l" defTabSz="685548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906356" y="4758739"/>
            <a:ext cx="303639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GEO_PPT_Template7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2"/>
            <a:ext cx="10991850" cy="59388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51" y="1478780"/>
            <a:ext cx="4234447" cy="4464820"/>
          </a:xfrm>
          <a:prstGeom prst="rect">
            <a:avLst/>
          </a:prstGeom>
        </p:spPr>
        <p:txBody>
          <a:bodyPr/>
          <a:lstStyle>
            <a:lvl1pPr marL="342799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600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132" indent="-230121">
              <a:buFont typeface="+mj-lt"/>
              <a:buAutoNum type="romanLcPeriod"/>
              <a:defRPr/>
            </a:lvl3pPr>
            <a:lvl4pPr marL="1144252" indent="-23012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5" y="647700"/>
            <a:ext cx="4227772" cy="4953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_PPT_Template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" y="0"/>
            <a:ext cx="10984229" cy="5964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2" y="647700"/>
            <a:ext cx="6522936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9086" y="1478780"/>
            <a:ext cx="6529614" cy="4464820"/>
          </a:xfrm>
          <a:prstGeom prst="rect">
            <a:avLst/>
          </a:prstGeom>
        </p:spPr>
        <p:txBody>
          <a:bodyPr/>
          <a:lstStyle>
            <a:lvl1pPr marL="342799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600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132" indent="-230121">
              <a:buFont typeface="+mj-lt"/>
              <a:buAutoNum type="romanLcPeriod"/>
              <a:defRPr/>
            </a:lvl3pPr>
            <a:lvl4pPr marL="1144252" indent="-23012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8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O_PPT_Template1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467"/>
            <a:ext cx="10972800" cy="6023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647700"/>
            <a:ext cx="825245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9087" y="1478780"/>
            <a:ext cx="4365094" cy="4464820"/>
          </a:xfrm>
          <a:prstGeom prst="rect">
            <a:avLst/>
          </a:prstGeom>
        </p:spPr>
        <p:txBody>
          <a:bodyPr/>
          <a:lstStyle>
            <a:lvl1pPr marL="342799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600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132" indent="-230121">
              <a:buFont typeface="+mj-lt"/>
              <a:buAutoNum type="romanLcPeriod"/>
              <a:defRPr/>
            </a:lvl3pPr>
            <a:lvl4pPr marL="1144252" indent="-23012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725601" y="1478780"/>
            <a:ext cx="3881447" cy="4464820"/>
          </a:xfrm>
          <a:prstGeom prst="rect">
            <a:avLst/>
          </a:prstGeom>
        </p:spPr>
        <p:txBody>
          <a:bodyPr/>
          <a:lstStyle>
            <a:lvl1pPr marL="342799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600" indent="-342799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132" indent="-230121">
              <a:buFont typeface="+mj-lt"/>
              <a:buAutoNum type="romanLcPeriod"/>
              <a:defRPr/>
            </a:lvl3pPr>
            <a:lvl4pPr marL="1144252" indent="-230121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6" name="Picture 45" descr="Hexagon_SG&amp;I_CMYK_STANDARD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434" y="5975884"/>
            <a:ext cx="1932769" cy="8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2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tif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theme" Target="../theme/theme2.xml"/><Relationship Id="rId9" Type="http://schemas.openxmlformats.org/officeDocument/2006/relationships/image" Target="../media/image19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"/>
          <p:cNvSpPr/>
          <p:nvPr userDrawn="1"/>
        </p:nvSpPr>
        <p:spPr>
          <a:xfrm>
            <a:off x="0" y="-12428"/>
            <a:ext cx="10972800" cy="930275"/>
          </a:xfrm>
          <a:prstGeom prst="rect">
            <a:avLst/>
          </a:prstGeom>
          <a:gradFill>
            <a:gsLst>
              <a:gs pos="0">
                <a:srgbClr val="1B6CBD"/>
              </a:gs>
              <a:gs pos="100000">
                <a:srgbClr val="4F4F4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913944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4800" b="1" dirty="0">
              <a:solidFill>
                <a:srgbClr val="000000"/>
              </a:solidFill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556" y="279417"/>
            <a:ext cx="10309859" cy="495300"/>
          </a:xfrm>
          <a:prstGeom prst="rect">
            <a:avLst/>
          </a:prstGeom>
        </p:spPr>
        <p:txBody>
          <a:bodyPr vert="horz" lIns="91413" tIns="45707" rIns="91413" bIns="45707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42954" y="1480331"/>
            <a:ext cx="10309859" cy="4471219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Box 63"/>
          <p:cNvSpPr txBox="1"/>
          <p:nvPr userDrawn="1"/>
        </p:nvSpPr>
        <p:spPr>
          <a:xfrm>
            <a:off x="3720859" y="6142263"/>
            <a:ext cx="4466273" cy="553972"/>
          </a:xfrm>
          <a:prstGeom prst="rect">
            <a:avLst/>
          </a:prstGeom>
          <a:noFill/>
        </p:spPr>
        <p:txBody>
          <a:bodyPr wrap="square" lIns="91413" tIns="45707" rIns="91413" bIns="45707" rtlCol="0" anchor="b" anchorCtr="0">
            <a:spAutoFit/>
          </a:bodyPr>
          <a:lstStyle/>
          <a:p>
            <a:pPr algn="ctr" defTabSz="914132"/>
            <a:r>
              <a:rPr lang="en-US" sz="1600" dirty="0" err="1">
                <a:solidFill>
                  <a:srgbClr val="7F7F7F"/>
                </a:solidFill>
                <a:latin typeface="Trebuchet MS"/>
              </a:rPr>
              <a:t>ForestSAT</a:t>
            </a:r>
            <a:r>
              <a:rPr lang="en-US" sz="1600" dirty="0">
                <a:solidFill>
                  <a:srgbClr val="7F7F7F"/>
                </a:solidFill>
                <a:latin typeface="Trebuchet MS"/>
              </a:rPr>
              <a:t>, 2016</a:t>
            </a:r>
          </a:p>
          <a:p>
            <a:pPr algn="ctr" defTabSz="914132"/>
            <a:r>
              <a:rPr lang="en-US" sz="1400" dirty="0">
                <a:solidFill>
                  <a:srgbClr val="7F7F7F"/>
                </a:solidFill>
                <a:latin typeface="Trebuchet MS"/>
              </a:rPr>
              <a:t>Santiago, Chile, Nov 14-18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8476190" y="6281251"/>
            <a:ext cx="465539" cy="276973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914132"/>
            <a:fld id="{DB8CD98A-3E22-453F-A62A-E5EC241D5152}" type="slidenum">
              <a:rPr lang="en-US" sz="1200" smtClean="0">
                <a:solidFill>
                  <a:srgbClr val="7F7F7F"/>
                </a:solidFill>
                <a:latin typeface="Trebuchet MS"/>
              </a:rPr>
              <a:pPr algn="ctr" defTabSz="914132"/>
              <a:t>‹#›</a:t>
            </a:fld>
            <a:r>
              <a:rPr lang="en-US" sz="800" dirty="0">
                <a:solidFill>
                  <a:srgbClr val="7F7F7F"/>
                </a:solidFill>
                <a:latin typeface="Trebuchet MS"/>
              </a:rPr>
              <a:t> </a:t>
            </a:r>
          </a:p>
        </p:txBody>
      </p:sp>
      <p:sp>
        <p:nvSpPr>
          <p:cNvPr id="19" name="Shape 104"/>
          <p:cNvSpPr/>
          <p:nvPr/>
        </p:nvSpPr>
        <p:spPr>
          <a:xfrm>
            <a:off x="8041884" y="6645269"/>
            <a:ext cx="0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pPr defTabSz="321280">
              <a:tabLst>
                <a:tab pos="249883" algn="l"/>
                <a:tab pos="499768" algn="l"/>
                <a:tab pos="749656" algn="l"/>
                <a:tab pos="999541" algn="l"/>
                <a:tab pos="1249426" algn="l"/>
                <a:tab pos="1499310" algn="l"/>
                <a:tab pos="1749194" algn="l"/>
                <a:tab pos="1999082" algn="l"/>
                <a:tab pos="2248967" algn="l"/>
                <a:tab pos="2498852" algn="l"/>
                <a:tab pos="2748735" algn="l"/>
                <a:tab pos="2998619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00">
              <a:solidFill>
                <a:srgbClr val="FF060A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28780" y="6093793"/>
            <a:ext cx="2149602" cy="650884"/>
            <a:chOff x="9289064" y="6085138"/>
            <a:chExt cx="2706086" cy="737445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5700" y="6085138"/>
              <a:ext cx="1949450" cy="737445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9289064" y="6085138"/>
              <a:ext cx="720618" cy="723832"/>
              <a:chOff x="155792" y="1124530"/>
              <a:chExt cx="1458574" cy="1465080"/>
            </a:xfrm>
          </p:grpSpPr>
          <p:sp>
            <p:nvSpPr>
              <p:cNvPr id="24" name="Shape 104"/>
              <p:cNvSpPr/>
              <p:nvPr/>
            </p:nvSpPr>
            <p:spPr>
              <a:xfrm>
                <a:off x="888469" y="1885881"/>
                <a:ext cx="0" cy="2823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defTabSz="321280">
                  <a:tabLst>
                    <a:tab pos="249883" algn="l"/>
                    <a:tab pos="499768" algn="l"/>
                    <a:tab pos="749656" algn="l"/>
                    <a:tab pos="999541" algn="l"/>
                    <a:tab pos="1249426" algn="l"/>
                    <a:tab pos="1499310" algn="l"/>
                    <a:tab pos="1749194" algn="l"/>
                    <a:tab pos="1999082" algn="l"/>
                    <a:tab pos="2248967" algn="l"/>
                    <a:tab pos="2498852" algn="l"/>
                    <a:tab pos="2748735" algn="l"/>
                    <a:tab pos="2998619" algn="l"/>
                  </a:tabLst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00">
                  <a:solidFill>
                    <a:srgbClr val="FF060A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pic>
            <p:nvPicPr>
              <p:cNvPr id="25" name="Red Starburst Vector.pdf"/>
              <p:cNvPicPr/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92" y="1124530"/>
                <a:ext cx="1458574" cy="145857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6" name="pasted-image-filtered.png"/>
              <p:cNvPicPr/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297" y="1714501"/>
                <a:ext cx="806022" cy="87510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pasted-image.tif"/>
              <p:cNvPicPr/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866" y="1165464"/>
                <a:ext cx="654884" cy="39113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796" y="6110008"/>
            <a:ext cx="1323246" cy="6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2" r:id="rId21"/>
    <p:sldLayoutId id="214748382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algn="l" defTabSz="685548" rtl="0" eaLnBrk="1" latinLnBrk="0" hangingPunct="1">
        <a:lnSpc>
          <a:spcPts val="1950"/>
        </a:lnSpc>
        <a:spcBef>
          <a:spcPct val="0"/>
        </a:spcBef>
        <a:buNone/>
        <a:defRPr lang="en-US" sz="4000" b="1" kern="1000" spc="-8" baseline="0" dirty="0">
          <a:solidFill>
            <a:schemeClr val="bg1"/>
          </a:solidFill>
          <a:latin typeface="Trebuchet MS" charset="0"/>
          <a:ea typeface="+mn-ea"/>
          <a:cs typeface="Arial" panose="020B0604020202020204" pitchFamily="34" charset="0"/>
        </a:defRPr>
      </a:lvl1pPr>
    </p:titleStyle>
    <p:bodyStyle>
      <a:lvl1pPr marL="228533" indent="-228533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2400" b="1" i="0" kern="1200" baseline="0">
          <a:solidFill>
            <a:srgbClr val="545559"/>
          </a:solidFill>
          <a:latin typeface="+mn-lt"/>
          <a:ea typeface="+mn-ea"/>
          <a:cs typeface="+mn-cs"/>
        </a:defRPr>
      </a:lvl1pPr>
      <a:lvl2pPr marL="457066" indent="-228533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74B543"/>
        </a:buClr>
        <a:buFont typeface="Arial" panose="020B0604020202020204" pitchFamily="34" charset="0"/>
        <a:buChar char="•"/>
        <a:defRPr sz="2000" b="1" i="0" kern="1200" baseline="0">
          <a:solidFill>
            <a:srgbClr val="545559"/>
          </a:solidFill>
          <a:latin typeface="+mn-lt"/>
          <a:ea typeface="+mn-ea"/>
          <a:cs typeface="+mn-cs"/>
        </a:defRPr>
      </a:lvl2pPr>
      <a:lvl3pPr marL="687186" indent="-230121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98BA"/>
        </a:buClr>
        <a:buFont typeface="Arial" panose="020B0604020202020204" pitchFamily="34" charset="0"/>
        <a:buChar char="•"/>
        <a:defRPr sz="1800" b="1" i="0" kern="1200" baseline="0">
          <a:solidFill>
            <a:srgbClr val="545559"/>
          </a:solidFill>
          <a:latin typeface="+mn-lt"/>
          <a:ea typeface="+mn-ea"/>
          <a:cs typeface="+mn-cs"/>
        </a:defRPr>
      </a:lvl3pPr>
      <a:lvl4pPr marL="914132" indent="-228533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600" b="1" i="0" kern="1200" baseline="0">
          <a:solidFill>
            <a:srgbClr val="545559"/>
          </a:solidFill>
          <a:latin typeface="+mn-lt"/>
          <a:ea typeface="+mn-ea"/>
          <a:cs typeface="+mn-cs"/>
        </a:defRPr>
      </a:lvl4pPr>
      <a:lvl5pPr marL="1144252" indent="-230121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400" b="1" i="0" kern="1200" baseline="0">
          <a:solidFill>
            <a:srgbClr val="545559"/>
          </a:solidFill>
          <a:latin typeface="+mn-lt"/>
          <a:ea typeface="+mn-ea"/>
          <a:cs typeface="+mn-cs"/>
        </a:defRPr>
      </a:lvl5pPr>
      <a:lvl6pPr marL="1371198" indent="-226947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SzPct val="9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601318" indent="-230121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lang="en-US" sz="1200" kern="1200" dirty="0">
          <a:solidFill>
            <a:schemeClr val="tx2"/>
          </a:solidFill>
          <a:latin typeface="+mn-lt"/>
          <a:ea typeface="+mn-ea"/>
          <a:cs typeface="+mn-cs"/>
        </a:defRPr>
      </a:lvl7pPr>
      <a:lvl8pPr marL="1828264" indent="-226947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58384" indent="-230121" algn="l" defTabSz="68554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4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8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22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6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71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43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16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91" algn="l" defTabSz="6855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 userDrawn="1">
          <p15:clr>
            <a:srgbClr val="F26B43"/>
          </p15:clr>
        </p15:guide>
        <p15:guide id="2" pos="224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  <p15:guide id="4" orient="horz" pos="3792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pos="7392" userDrawn="1">
          <p15:clr>
            <a:srgbClr val="F26B43"/>
          </p15:clr>
        </p15:guide>
        <p15:guide id="7" orient="horz" pos="2256" userDrawn="1">
          <p15:clr>
            <a:srgbClr val="F26B43"/>
          </p15:clr>
        </p15:guide>
        <p15:guide id="8" orient="horz" pos="720" userDrawn="1">
          <p15:clr>
            <a:srgbClr val="F26B43"/>
          </p15:clr>
        </p15:guide>
        <p15:guide id="9" orient="horz" pos="408" userDrawn="1">
          <p15:clr>
            <a:srgbClr val="F26B43"/>
          </p15:clr>
        </p15:guide>
        <p15:guide id="10" pos="512" userDrawn="1">
          <p15:clr>
            <a:srgbClr val="F26B43"/>
          </p15:clr>
        </p15:guide>
        <p15:guide id="11" pos="4656" userDrawn="1">
          <p15:clr>
            <a:srgbClr val="F26B43"/>
          </p15:clr>
        </p15:guide>
        <p15:guide id="12" orient="horz" pos="3984" userDrawn="1">
          <p15:clr>
            <a:srgbClr val="F26B43"/>
          </p15:clr>
        </p15:guide>
        <p15:guide id="13" pos="75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7" y="6520397"/>
            <a:ext cx="11063258" cy="365125"/>
          </a:xfrm>
          <a:prstGeom prst="rect">
            <a:avLst/>
          </a:prstGeom>
          <a:solidFill>
            <a:schemeClr val="tx1"/>
          </a:solidFill>
        </p:spPr>
        <p:txBody>
          <a:bodyPr vert="horz" lIns="101520" tIns="50763" rIns="101520" bIns="50763" rtlCol="0" anchor="ctr"/>
          <a:lstStyle>
            <a:lvl1pPr algn="ctr">
              <a:defRPr sz="1600" spc="111">
                <a:solidFill>
                  <a:schemeClr val="bg1"/>
                </a:solidFill>
                <a:latin typeface="Avenir Light"/>
                <a:cs typeface="Avenir Light"/>
              </a:defRPr>
            </a:lvl1pPr>
          </a:lstStyle>
          <a:p>
            <a:pPr defTabSz="454314"/>
            <a:endParaRPr lang="en-US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8720" y="1225424"/>
            <a:ext cx="886968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694" tIns="49352" rIns="98694" bIns="49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349116" y="152400"/>
            <a:ext cx="243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20" tIns="50763" rIns="101520" bIns="50763" anchor="ctr">
            <a:prstTxWarp prst="textNoShape">
              <a:avLst/>
            </a:prstTxWarp>
          </a:bodyPr>
          <a:lstStyle/>
          <a:p>
            <a:pPr algn="ctr" defTabSz="454314"/>
            <a:endParaRPr lang="en-US" sz="2800" kern="0" dirty="0">
              <a:solidFill>
                <a:srgbClr val="FFFFFF"/>
              </a:solidFill>
              <a:latin typeface="Avenir Medium"/>
              <a:sym typeface="Helvetica Light"/>
            </a:endParaRPr>
          </a:p>
        </p:txBody>
      </p:sp>
      <p:pic>
        <p:nvPicPr>
          <p:cNvPr id="11" name="Picture 7" descr="meatball bes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4111" y="5968433"/>
            <a:ext cx="703193" cy="49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informal UMD Sea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36" y="5864453"/>
            <a:ext cx="711366" cy="58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-4500" y="-1440"/>
            <a:ext cx="1120068" cy="933389"/>
            <a:chOff x="-3750" y="-1454"/>
            <a:chExt cx="933390" cy="933389"/>
          </a:xfrm>
          <a:effectLst/>
        </p:grpSpPr>
        <p:pic>
          <p:nvPicPr>
            <p:cNvPr id="20" name="Red Starburst Vector.pdf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3750" y="-1454"/>
              <a:ext cx="933390" cy="933389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21" name="pasted-image-filtered.png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40" y="376659"/>
              <a:ext cx="508766" cy="552374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22" name="pasted-image.tif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731" y="13932"/>
              <a:ext cx="427421" cy="255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Shape 4"/>
          <p:cNvSpPr/>
          <p:nvPr/>
        </p:nvSpPr>
        <p:spPr>
          <a:xfrm>
            <a:off x="1107481" y="4"/>
            <a:ext cx="9873985" cy="930275"/>
          </a:xfrm>
          <a:prstGeom prst="rect">
            <a:avLst/>
          </a:prstGeom>
          <a:gradFill>
            <a:gsLst>
              <a:gs pos="0">
                <a:srgbClr val="1B6CBD"/>
              </a:gs>
              <a:gs pos="100000">
                <a:srgbClr val="4F4F4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54314">
              <a:defRPr sz="56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5300" kern="0" dirty="0">
              <a:solidFill>
                <a:srgbClr val="FFFFFF"/>
              </a:solidFill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48063" y="106324"/>
            <a:ext cx="9601200" cy="899009"/>
          </a:xfrm>
          <a:prstGeom prst="rect">
            <a:avLst/>
          </a:prstGeom>
        </p:spPr>
        <p:txBody>
          <a:bodyPr lIns="101520" tIns="50763" rIns="101520" bIns="50763"/>
          <a:lstStyle>
            <a:lvl1pPr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4000" b="1" i="0">
                <a:solidFill>
                  <a:schemeClr val="tx1"/>
                </a:solidFill>
                <a:latin typeface="Avenir Next Demi Bold"/>
                <a:ea typeface="+mj-ea"/>
                <a:cs typeface="Avenir Next Demi Bold"/>
              </a:defRPr>
            </a:lvl1pPr>
            <a:lvl2pPr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2pPr>
            <a:lvl3pPr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3pPr>
            <a:lvl4pPr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4pPr>
            <a:lvl5pPr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5pPr>
            <a:lvl6pPr marL="457200"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6pPr>
            <a:lvl7pPr marL="914400"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7pPr>
            <a:lvl8pPr marL="1371600"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8pPr>
            <a:lvl9pPr marL="1828800" algn="ctr" defTabSz="885825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 Narrow" charset="0"/>
              </a:defRPr>
            </a:lvl9pPr>
          </a:lstStyle>
          <a:p>
            <a:endParaRPr lang="en-US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126210" y="-98530"/>
            <a:ext cx="9875520" cy="1143000"/>
          </a:xfrm>
          <a:prstGeom prst="rect">
            <a:avLst/>
          </a:prstGeom>
        </p:spPr>
        <p:txBody>
          <a:bodyPr vert="horz" lIns="101520" tIns="50763" rIns="101520" bIns="50763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3377"/>
            <a:ext cx="10972800" cy="365125"/>
          </a:xfrm>
          <a:prstGeom prst="rect">
            <a:avLst/>
          </a:prstGeom>
          <a:ln>
            <a:noFill/>
          </a:ln>
        </p:spPr>
        <p:txBody>
          <a:bodyPr vert="horz" lIns="101520" tIns="50763" rIns="101520" bIns="50763" rtlCol="0" anchor="ctr"/>
          <a:lstStyle>
            <a:lvl1pPr algn="r">
              <a:defRPr sz="1600">
                <a:solidFill>
                  <a:srgbClr val="FF0000"/>
                </a:solidFill>
                <a:latin typeface="Avenir Medium"/>
              </a:defRPr>
            </a:lvl1pPr>
          </a:lstStyle>
          <a:p>
            <a:pPr defTabSz="454314"/>
            <a:fld id="{087C5AE5-B6CC-9040-8665-6FF7D7FDE268}" type="slidenum">
              <a:rPr lang="en-US" kern="0" smtClean="0">
                <a:sym typeface="Helvetica Light"/>
              </a:rPr>
              <a:pPr defTabSz="454314"/>
              <a:t>‹#›</a:t>
            </a:fld>
            <a:endParaRPr lang="en-US" kern="0" dirty="0"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098" y="2648416"/>
            <a:ext cx="205023" cy="533405"/>
          </a:xfrm>
          <a:prstGeom prst="rect">
            <a:avLst/>
          </a:prstGeom>
          <a:noFill/>
        </p:spPr>
        <p:txBody>
          <a:bodyPr wrap="none" lIns="101520" tIns="50763" rIns="101520" bIns="50763" rtlCol="0">
            <a:spAutoFit/>
          </a:bodyPr>
          <a:lstStyle/>
          <a:p>
            <a:pPr algn="ctr" defTabSz="454314"/>
            <a:endParaRPr lang="en-US" sz="2800" kern="0" dirty="0">
              <a:solidFill>
                <a:srgbClr val="FFFFFF"/>
              </a:solidFill>
              <a:latin typeface="Avenir Medium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277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ctr" defTabSz="983508" rtl="0" eaLnBrk="1" fontAlgn="base" hangingPunct="1">
        <a:spcBef>
          <a:spcPct val="0"/>
        </a:spcBef>
        <a:spcAft>
          <a:spcPct val="0"/>
        </a:spcAft>
        <a:defRPr sz="4500" b="1" i="0">
          <a:solidFill>
            <a:srgbClr val="FFFFFF"/>
          </a:solidFill>
          <a:latin typeface="Avenir Next Demi Bold"/>
          <a:ea typeface="+mj-ea"/>
          <a:cs typeface="Avenir Next Demi Bold"/>
        </a:defRPr>
      </a:lvl1pPr>
      <a:lvl2pPr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2pPr>
      <a:lvl3pPr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3pPr>
      <a:lvl4pPr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4pPr>
      <a:lvl5pPr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5pPr>
      <a:lvl6pPr marL="507603"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6pPr>
      <a:lvl7pPr marL="1015220"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7pPr>
      <a:lvl8pPr marL="1522843"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8pPr>
      <a:lvl9pPr marL="2030449" algn="ctr" defTabSz="983508" rtl="0" eaLnBrk="1" fontAlgn="base" hangingPunct="1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Arial Narrow" charset="0"/>
        </a:defRPr>
      </a:lvl9pPr>
    </p:titleStyle>
    <p:bodyStyle>
      <a:lvl1pPr marL="368371" indent="-368371" algn="l" defTabSz="983508" rtl="0" eaLnBrk="1" fontAlgn="base" hangingPunct="1">
        <a:spcBef>
          <a:spcPct val="50000"/>
        </a:spcBef>
        <a:spcAft>
          <a:spcPct val="0"/>
        </a:spcAft>
        <a:buClr>
          <a:srgbClr val="C32330"/>
        </a:buClr>
        <a:buSzPct val="70000"/>
        <a:buFont typeface="Monotype Sorts" charset="2"/>
        <a:buChar char="n"/>
        <a:defRPr sz="2600" b="1">
          <a:ln>
            <a:solidFill>
              <a:schemeClr val="tx1">
                <a:alpha val="13000"/>
              </a:schemeClr>
            </a:solidFill>
          </a:ln>
          <a:solidFill>
            <a:srgbClr val="000000"/>
          </a:solidFill>
          <a:effectLst/>
          <a:latin typeface="Avenir Medium"/>
          <a:ea typeface="+mn-ea"/>
          <a:cs typeface="+mn-cs"/>
        </a:defRPr>
      </a:lvl1pPr>
      <a:lvl2pPr marL="798420" indent="-303155" algn="l" defTabSz="983508" rtl="0" eaLnBrk="1" fontAlgn="base" hangingPunct="1">
        <a:spcBef>
          <a:spcPct val="15000"/>
        </a:spcBef>
        <a:spcAft>
          <a:spcPct val="0"/>
        </a:spcAft>
        <a:buClr>
          <a:srgbClr val="C32330"/>
        </a:buClr>
        <a:buSzPct val="75000"/>
        <a:buFont typeface="Monotype Sorts" charset="2"/>
        <a:buChar char="F"/>
        <a:defRPr sz="2100" b="1">
          <a:ln>
            <a:solidFill>
              <a:schemeClr val="tx1">
                <a:alpha val="13000"/>
              </a:schemeClr>
            </a:solidFill>
          </a:ln>
          <a:solidFill>
            <a:srgbClr val="000000"/>
          </a:solidFill>
          <a:effectLst/>
          <a:latin typeface="Avenir Medium"/>
          <a:ea typeface="ＭＳ Ｐゴシック" charset="-128"/>
        </a:defRPr>
      </a:lvl2pPr>
      <a:lvl3pPr marL="1170324" indent="-245000" algn="l" defTabSz="983508" rtl="0" eaLnBrk="1" fontAlgn="base" hangingPunct="1">
        <a:spcBef>
          <a:spcPct val="10000"/>
        </a:spcBef>
        <a:spcAft>
          <a:spcPct val="0"/>
        </a:spcAft>
        <a:buClr>
          <a:srgbClr val="C32330"/>
        </a:buClr>
        <a:buSzPct val="50000"/>
        <a:buFont typeface="Monotype Sorts" charset="2"/>
        <a:buChar char="l"/>
        <a:defRPr sz="2000" b="1">
          <a:ln>
            <a:solidFill>
              <a:schemeClr val="tx1">
                <a:alpha val="13000"/>
              </a:schemeClr>
            </a:solidFill>
          </a:ln>
          <a:solidFill>
            <a:srgbClr val="000000"/>
          </a:solidFill>
          <a:effectLst/>
          <a:latin typeface="Avenir Medium"/>
          <a:ea typeface="ＭＳ Ｐゴシック" charset="-128"/>
        </a:defRPr>
      </a:lvl3pPr>
      <a:lvl4pPr marL="1543989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Char char="»"/>
        <a:defRPr sz="1800" b="1">
          <a:ln>
            <a:solidFill>
              <a:schemeClr val="tx1">
                <a:alpha val="13000"/>
              </a:schemeClr>
            </a:solidFill>
          </a:ln>
          <a:solidFill>
            <a:srgbClr val="000000"/>
          </a:solidFill>
          <a:effectLst/>
          <a:latin typeface="Avenir Medium"/>
          <a:ea typeface="ＭＳ Ｐゴシック" charset="-128"/>
        </a:defRPr>
      </a:lvl4pPr>
      <a:lvl5pPr marL="1917647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600" b="1">
          <a:ln>
            <a:solidFill>
              <a:schemeClr val="tx1">
                <a:alpha val="13000"/>
              </a:schemeClr>
            </a:solidFill>
          </a:ln>
          <a:solidFill>
            <a:srgbClr val="000000"/>
          </a:solidFill>
          <a:effectLst/>
          <a:latin typeface="Avenir Medium"/>
          <a:ea typeface="ＭＳ Ｐゴシック" charset="-128"/>
        </a:defRPr>
      </a:lvl5pPr>
      <a:lvl6pPr marL="2425261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300" b="1">
          <a:solidFill>
            <a:schemeClr val="tx1"/>
          </a:solidFill>
          <a:latin typeface="+mn-lt"/>
          <a:ea typeface="ＭＳ Ｐゴシック" charset="-128"/>
        </a:defRPr>
      </a:lvl6pPr>
      <a:lvl7pPr marL="2932876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300" b="1">
          <a:solidFill>
            <a:schemeClr val="tx1"/>
          </a:solidFill>
          <a:latin typeface="+mn-lt"/>
          <a:ea typeface="ＭＳ Ｐゴシック" charset="-128"/>
        </a:defRPr>
      </a:lvl7pPr>
      <a:lvl8pPr marL="3440474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300" b="1">
          <a:solidFill>
            <a:schemeClr val="tx1"/>
          </a:solidFill>
          <a:latin typeface="+mn-lt"/>
          <a:ea typeface="ＭＳ Ｐゴシック" charset="-128"/>
        </a:defRPr>
      </a:lvl8pPr>
      <a:lvl9pPr marL="3948089" indent="-246765" algn="l" defTabSz="983508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3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603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220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843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49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8059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5676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3285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0899" algn="l" defTabSz="5076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7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D423-A0CC-4FE9-AF9E-D3355A534F3E}" type="datetime1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D5635-65A2-4ABD-856C-93D02281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8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CF9E61-E695-204C-B537-633F732D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A6186-BEA7-2448-BE22-455ADBE8E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B4A33-3433-3047-81AF-F08D51AE2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12A31-5292-9C48-8AB0-66235933E335}" type="datetimeFigureOut">
              <a:rPr lang="en-US" smtClean="0"/>
              <a:t>5/19/19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8E251-8D46-7943-8F8F-71CC6B6AB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55670-9E82-0549-88E6-6FA09779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A87C-6B04-AF4C-9201-2146BFFC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2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677C2D7A-4E9D-FF49-A3EA-DC700E75ABD2}"/>
              </a:ext>
            </a:extLst>
          </p:cNvPr>
          <p:cNvSpPr txBox="1"/>
          <p:nvPr/>
        </p:nvSpPr>
        <p:spPr>
          <a:xfrm>
            <a:off x="0" y="246537"/>
            <a:ext cx="1097279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Goetz Phase 2 - Biome Shift Project</a:t>
            </a:r>
          </a:p>
          <a:p>
            <a:pPr algn="ctr" defTabSz="822960">
              <a:spcBef>
                <a:spcPts val="120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FF0000"/>
                </a:solidFill>
              </a:rPr>
              <a:t>Mapping and Modeling Attributes of an Arctic – Boreal Biome Shift within the </a:t>
            </a:r>
            <a:r>
              <a:rPr lang="en-US" sz="2000" b="1" dirty="0" err="1">
                <a:solidFill>
                  <a:srgbClr val="FF0000"/>
                </a:solidFill>
              </a:rPr>
              <a:t>ABoVE</a:t>
            </a:r>
            <a:r>
              <a:rPr lang="en-US" sz="2000" b="1" dirty="0">
                <a:solidFill>
                  <a:srgbClr val="FF0000"/>
                </a:solidFill>
              </a:rPr>
              <a:t> domain </a:t>
            </a:r>
            <a:r>
              <a:rPr lang="en-US" dirty="0"/>
              <a:t> </a:t>
            </a:r>
            <a:endParaRPr lang="en-US" sz="2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4AF10E-7CC1-DB43-BE94-0C6F1649A1A7}"/>
              </a:ext>
            </a:extLst>
          </p:cNvPr>
          <p:cNvSpPr txBox="1"/>
          <p:nvPr/>
        </p:nvSpPr>
        <p:spPr>
          <a:xfrm>
            <a:off x="772187" y="1348302"/>
            <a:ext cx="9748781" cy="208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Major Objectives / Efforts</a:t>
            </a:r>
          </a:p>
          <a:p>
            <a:pPr marL="285750" indent="-285750" defTabSz="8229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Map </a:t>
            </a:r>
            <a:r>
              <a:rPr lang="en-US" i="1" dirty="0"/>
              <a:t>plant functional type changes, including lichen</a:t>
            </a:r>
            <a:r>
              <a:rPr lang="en-US" dirty="0"/>
              <a:t>, across the </a:t>
            </a:r>
            <a:r>
              <a:rPr lang="en-US" b="1" dirty="0"/>
              <a:t>Arctic</a:t>
            </a:r>
            <a:r>
              <a:rPr lang="en-US" dirty="0"/>
              <a:t> portion of the </a:t>
            </a:r>
            <a:r>
              <a:rPr lang="en-US" dirty="0" err="1"/>
              <a:t>ABoVE</a:t>
            </a:r>
            <a:r>
              <a:rPr lang="en-US" dirty="0"/>
              <a:t> domain</a:t>
            </a:r>
          </a:p>
          <a:p>
            <a:pPr marL="285750" indent="-285750" defTabSz="8229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Assess </a:t>
            </a:r>
            <a:r>
              <a:rPr lang="en-US" i="1" dirty="0"/>
              <a:t>forest productivity and mortality changes </a:t>
            </a:r>
            <a:r>
              <a:rPr lang="en-US" dirty="0"/>
              <a:t>across the </a:t>
            </a:r>
            <a:r>
              <a:rPr lang="en-US" b="1" dirty="0"/>
              <a:t>Boreal</a:t>
            </a:r>
            <a:r>
              <a:rPr lang="en-US" dirty="0"/>
              <a:t> portion of the domain</a:t>
            </a:r>
          </a:p>
          <a:p>
            <a:pPr marL="285750" indent="-285750" defTabSz="8229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Spatially </a:t>
            </a:r>
            <a:r>
              <a:rPr lang="en-US" b="1" dirty="0"/>
              <a:t>model boreal tree species productivity, mortality</a:t>
            </a:r>
            <a:r>
              <a:rPr lang="en-US" dirty="0"/>
              <a:t> and </a:t>
            </a:r>
            <a:r>
              <a:rPr lang="en-US" b="1" dirty="0"/>
              <a:t>biomass </a:t>
            </a:r>
            <a:r>
              <a:rPr lang="en-US" dirty="0"/>
              <a:t>across the domain</a:t>
            </a:r>
          </a:p>
          <a:p>
            <a:pPr marL="285750" indent="-285750" defTabSz="8229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Work with land management agency collaborators to </a:t>
            </a:r>
            <a:r>
              <a:rPr lang="en-US" b="1" dirty="0"/>
              <a:t>inform management priorities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846B2-55BA-A04C-936F-7A0B44031C17}"/>
              </a:ext>
            </a:extLst>
          </p:cNvPr>
          <p:cNvSpPr txBox="1"/>
          <p:nvPr/>
        </p:nvSpPr>
        <p:spPr>
          <a:xfrm>
            <a:off x="160176" y="1296629"/>
            <a:ext cx="10972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Adrianna Foster </a:t>
            </a:r>
            <a:r>
              <a:rPr lang="en-US" sz="2800" b="1" dirty="0"/>
              <a:t> </a:t>
            </a:r>
            <a:r>
              <a:rPr lang="en-US" dirty="0"/>
              <a:t>Northern Arizona University, Flagstaff AZ </a:t>
            </a:r>
            <a:endParaRPr lang="en-US" sz="2800" dirty="0"/>
          </a:p>
          <a:p>
            <a:pPr algn="ctr"/>
            <a:r>
              <a:rPr lang="en-US" b="1" dirty="0"/>
              <a:t>Matt </a:t>
            </a:r>
            <a:r>
              <a:rPr lang="en-US" b="1" dirty="0" err="1"/>
              <a:t>Macander</a:t>
            </a:r>
            <a:r>
              <a:rPr lang="en-US" b="1" dirty="0"/>
              <a:t> </a:t>
            </a:r>
            <a:r>
              <a:rPr lang="en-US" sz="2800" b="1" dirty="0"/>
              <a:t> </a:t>
            </a:r>
            <a:r>
              <a:rPr lang="en-US" dirty="0"/>
              <a:t>ABR Inc. – Environmental Research, Fairbanks, AK </a:t>
            </a:r>
            <a:endParaRPr lang="en-US" sz="2800" dirty="0"/>
          </a:p>
          <a:p>
            <a:pPr algn="ctr"/>
            <a:r>
              <a:rPr lang="en-US" b="1" dirty="0"/>
              <a:t>Michelle Mack </a:t>
            </a:r>
            <a:r>
              <a:rPr lang="en-US" sz="2800" b="1" dirty="0"/>
              <a:t> </a:t>
            </a:r>
            <a:r>
              <a:rPr lang="en-US" dirty="0"/>
              <a:t>Northern Arizona University, Flagstaff AZ </a:t>
            </a:r>
            <a:endParaRPr lang="en-US" sz="2800" dirty="0"/>
          </a:p>
          <a:p>
            <a:pPr algn="ctr"/>
            <a:r>
              <a:rPr lang="en-US" b="1" dirty="0"/>
              <a:t>Peter Nelson </a:t>
            </a:r>
            <a:r>
              <a:rPr lang="en-US" sz="2800" b="1" dirty="0"/>
              <a:t> </a:t>
            </a:r>
            <a:r>
              <a:rPr lang="en-US" dirty="0"/>
              <a:t>University of Maine, Fort Kent ME </a:t>
            </a:r>
            <a:endParaRPr lang="en-US" sz="2800" dirty="0"/>
          </a:p>
          <a:p>
            <a:pPr algn="ctr"/>
            <a:r>
              <a:rPr lang="en-US" b="1" dirty="0"/>
              <a:t>Brendan Rogers </a:t>
            </a:r>
            <a:r>
              <a:rPr lang="en-US" sz="2800" b="1" dirty="0"/>
              <a:t> </a:t>
            </a:r>
            <a:r>
              <a:rPr lang="en-US" dirty="0"/>
              <a:t>Woods Hole Research Center, Falmouth MA</a:t>
            </a:r>
          </a:p>
          <a:p>
            <a:pPr algn="ctr">
              <a:spcBef>
                <a:spcPts val="600"/>
              </a:spcBef>
            </a:pPr>
            <a:endParaRPr lang="en-US" b="1" dirty="0"/>
          </a:p>
          <a:p>
            <a:pPr algn="ctr">
              <a:spcBef>
                <a:spcPts val="600"/>
              </a:spcBef>
            </a:pPr>
            <a:r>
              <a:rPr lang="en-US" b="1" dirty="0"/>
              <a:t>Collaborators  </a:t>
            </a:r>
            <a:r>
              <a:rPr lang="en-US" dirty="0"/>
              <a:t>National Park Service, Fish &amp; Wildlife Service, </a:t>
            </a:r>
          </a:p>
          <a:p>
            <a:pPr algn="ctr"/>
            <a:r>
              <a:rPr lang="en-US" dirty="0"/>
              <a:t>Canadian Forest Service, POLAR Canada, NW Boreal LCC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2DF71-3475-1648-8949-38732FA3036A}"/>
              </a:ext>
            </a:extLst>
          </p:cNvPr>
          <p:cNvSpPr txBox="1"/>
          <p:nvPr/>
        </p:nvSpPr>
        <p:spPr>
          <a:xfrm>
            <a:off x="160177" y="3672066"/>
            <a:ext cx="1097279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Adrianna Foster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Northern Arizona University, Flagstaff AZ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Macander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 Inc. – Environmental Research, Fairbanks, AK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Michelle Mack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Northern Arizona University, Flagstaff AZ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Peter Nelson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Maine, Fort Kent ME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Brendan Rogers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Woods Hole Research Center, Falmouth MA</a:t>
            </a:r>
          </a:p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Collaborators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Park Service, Fish &amp; Wildlife Service, 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Canadian Forest Service, POLAR Canada, NW Boreal LCC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08CE33-1BA1-EB40-84E0-CEB83A9E51D2}"/>
              </a:ext>
            </a:extLst>
          </p:cNvPr>
          <p:cNvGrpSpPr/>
          <p:nvPr/>
        </p:nvGrpSpPr>
        <p:grpSpPr>
          <a:xfrm>
            <a:off x="2470619" y="5132695"/>
            <a:ext cx="1719205" cy="1622027"/>
            <a:chOff x="2470619" y="5132695"/>
            <a:chExt cx="1719205" cy="1622027"/>
          </a:xfrm>
        </p:grpSpPr>
        <p:pic>
          <p:nvPicPr>
            <p:cNvPr id="8" name="Picture 7" descr="CNFI.png">
              <a:extLst>
                <a:ext uri="{FF2B5EF4-FFF2-40B4-BE49-F238E27FC236}">
                  <a16:creationId xmlns:a16="http://schemas.microsoft.com/office/drawing/2014/main" id="{DC60AFF2-5D99-F940-9546-81A18D35D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219" r="57664" b="21297"/>
            <a:stretch/>
          </p:blipFill>
          <p:spPr>
            <a:xfrm>
              <a:off x="2470619" y="5132695"/>
              <a:ext cx="1719205" cy="1622027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53A9652-1046-CE40-BC14-6D62B33848DC}"/>
                </a:ext>
              </a:extLst>
            </p:cNvPr>
            <p:cNvSpPr/>
            <p:nvPr/>
          </p:nvSpPr>
          <p:spPr>
            <a:xfrm>
              <a:off x="2727318" y="5258423"/>
              <a:ext cx="1162755" cy="50455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78B080-EA0C-4D49-AF73-DB6C41E7CCD6}"/>
                </a:ext>
              </a:extLst>
            </p:cNvPr>
            <p:cNvSpPr/>
            <p:nvPr/>
          </p:nvSpPr>
          <p:spPr>
            <a:xfrm>
              <a:off x="3457370" y="5732935"/>
              <a:ext cx="689402" cy="87708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DA7F20-21D9-E64D-AC86-D25EE9733A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95" y="1095021"/>
            <a:ext cx="3705327" cy="5548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1D1B91-D9DC-E84C-B2DF-3B4449A9F85B}"/>
              </a:ext>
            </a:extLst>
          </p:cNvPr>
          <p:cNvSpPr txBox="1"/>
          <p:nvPr/>
        </p:nvSpPr>
        <p:spPr>
          <a:xfrm>
            <a:off x="4037604" y="4319518"/>
            <a:ext cx="2468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500" b="1" dirty="0" err="1">
                <a:solidFill>
                  <a:prstClr val="black"/>
                </a:solidFill>
              </a:rPr>
              <a:t>Macander</a:t>
            </a:r>
            <a:r>
              <a:rPr lang="en-US" sz="1500" b="1" dirty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</a:rPr>
              <a:t>et al.</a:t>
            </a:r>
            <a:r>
              <a:rPr lang="en-US" sz="1500" dirty="0">
                <a:solidFill>
                  <a:srgbClr val="FF0000"/>
                </a:solidFill>
              </a:rPr>
              <a:t>&gt;&gt;&gt;</a:t>
            </a:r>
            <a:r>
              <a:rPr lang="en-US" sz="1500" dirty="0">
                <a:solidFill>
                  <a:prstClr val="black"/>
                </a:solidFill>
              </a:rPr>
              <a:t> (forthcoming), </a:t>
            </a:r>
            <a:r>
              <a:rPr lang="en-US" sz="1500" i="1" dirty="0">
                <a:solidFill>
                  <a:prstClr val="black"/>
                </a:solidFill>
              </a:rPr>
              <a:t>Lichen cover mapping across caribou ranges of interior Alaska and the Yukon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</a:p>
          <a:p>
            <a:pPr algn="ctr" defTabSz="822960"/>
            <a:r>
              <a:rPr lang="en-US" sz="1500" b="1" dirty="0">
                <a:solidFill>
                  <a:prstClr val="black"/>
                </a:solidFill>
              </a:rPr>
              <a:t>ERL Focus Collection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F878AA-C106-9843-B222-A83078798CEF}"/>
              </a:ext>
            </a:extLst>
          </p:cNvPr>
          <p:cNvSpPr/>
          <p:nvPr/>
        </p:nvSpPr>
        <p:spPr>
          <a:xfrm>
            <a:off x="476895" y="178403"/>
            <a:ext cx="5156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Arctic</a:t>
            </a: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:  Major Phase 1 results: 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Plant Functional Type maps across the Arctic portion of the domain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A1E09A-B526-9744-8A6B-0DC58D1907FD}"/>
              </a:ext>
            </a:extLst>
          </p:cNvPr>
          <p:cNvSpPr txBox="1"/>
          <p:nvPr/>
        </p:nvSpPr>
        <p:spPr>
          <a:xfrm>
            <a:off x="6321224" y="160327"/>
            <a:ext cx="444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600" b="1" dirty="0">
                <a:solidFill>
                  <a:srgbClr val="ED7D31">
                    <a:lumMod val="50000"/>
                  </a:srgbClr>
                </a:solidFill>
              </a:rPr>
              <a:t>Major Phase 1 results:  </a:t>
            </a:r>
            <a:r>
              <a:rPr lang="en-US" sz="1600" dirty="0">
                <a:solidFill>
                  <a:srgbClr val="ED7D31">
                    <a:lumMod val="50000"/>
                  </a:srgbClr>
                </a:solidFill>
              </a:rPr>
              <a:t>Lichen cover map of interior Alaska and the Yukon </a:t>
            </a:r>
          </a:p>
          <a:p>
            <a:pPr algn="ctr" defTabSz="822960"/>
            <a:r>
              <a:rPr lang="en-US" sz="1600" dirty="0">
                <a:solidFill>
                  <a:srgbClr val="ED7D31">
                    <a:lumMod val="50000"/>
                  </a:srgbClr>
                </a:solidFill>
              </a:rPr>
              <a:t>(incl. Forty Mile Caribou Herd range)</a:t>
            </a:r>
            <a:endParaRPr lang="en-US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2B660DC-CFEF-8848-A07E-567DBB418DC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422" y="1095021"/>
            <a:ext cx="5943600" cy="3009900"/>
          </a:xfrm>
          <a:prstGeom prst="rect">
            <a:avLst/>
          </a:prstGeom>
          <a:ln/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08C4AD-D60A-5843-A22A-23FBFF3EFEDE}"/>
              </a:ext>
            </a:extLst>
          </p:cNvPr>
          <p:cNvSpPr txBox="1"/>
          <p:nvPr/>
        </p:nvSpPr>
        <p:spPr>
          <a:xfrm>
            <a:off x="128521" y="4175547"/>
            <a:ext cx="27149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500" b="1" dirty="0" err="1">
                <a:solidFill>
                  <a:prstClr val="black"/>
                </a:solidFill>
              </a:rPr>
              <a:t>Macander</a:t>
            </a:r>
            <a:r>
              <a:rPr lang="en-US" sz="1500" b="1" dirty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</a:rPr>
              <a:t>et al. (2017), </a:t>
            </a:r>
            <a:r>
              <a:rPr lang="en-US" sz="1500" i="1" dirty="0">
                <a:solidFill>
                  <a:prstClr val="black"/>
                </a:solidFill>
              </a:rPr>
              <a:t>Regional Quantitative Cover Mapping of Tundra Plant Functional Types in Arctic Alaska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b="1" dirty="0">
                <a:solidFill>
                  <a:prstClr val="black"/>
                </a:solidFill>
              </a:rPr>
              <a:t>Remote Sensing</a:t>
            </a:r>
          </a:p>
        </p:txBody>
      </p:sp>
    </p:spTree>
    <p:extLst>
      <p:ext uri="{BB962C8B-B14F-4D97-AF65-F5344CB8AC3E}">
        <p14:creationId xmlns:p14="http://schemas.microsoft.com/office/powerpoint/2010/main" val="176180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BA1E09A-B526-9744-8A6B-0DC58D1907FD}"/>
              </a:ext>
            </a:extLst>
          </p:cNvPr>
          <p:cNvSpPr txBox="1"/>
          <p:nvPr/>
        </p:nvSpPr>
        <p:spPr>
          <a:xfrm>
            <a:off x="133815" y="117313"/>
            <a:ext cx="1071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2000" b="1" dirty="0">
                <a:solidFill>
                  <a:srgbClr val="FF0000"/>
                </a:solidFill>
              </a:rPr>
              <a:t>Arctic - Transitioning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into Phase 2: </a:t>
            </a:r>
            <a:r>
              <a:rPr lang="en-US" sz="2000" dirty="0">
                <a:latin typeface="Calibri" panose="020F0502020204030204"/>
              </a:rPr>
              <a:t>Expanding to entire Arctic portion of the </a:t>
            </a:r>
            <a:r>
              <a:rPr lang="en-US" sz="2000" dirty="0" err="1">
                <a:latin typeface="Calibri" panose="020F0502020204030204"/>
              </a:rPr>
              <a:t>ABoVE</a:t>
            </a:r>
            <a:r>
              <a:rPr lang="en-US" sz="2000" dirty="0">
                <a:latin typeface="Calibri" panose="020F0502020204030204"/>
              </a:rPr>
              <a:t>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091F9-9C1B-734C-BB5A-AC9221D431C7}"/>
              </a:ext>
            </a:extLst>
          </p:cNvPr>
          <p:cNvSpPr txBox="1"/>
          <p:nvPr/>
        </p:nvSpPr>
        <p:spPr>
          <a:xfrm>
            <a:off x="568711" y="5575613"/>
            <a:ext cx="97907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Preliminary map of tundra shrub cover (&gt; 50 cm height) trained exclusively using </a:t>
            </a:r>
            <a:r>
              <a:rPr lang="en-US" dirty="0">
                <a:solidFill>
                  <a:srgbClr val="FF0000"/>
                </a:solidFill>
              </a:rPr>
              <a:t>LVIS data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red lines</a:t>
            </a:r>
            <a:r>
              <a:rPr lang="en-US" dirty="0"/>
              <a:t>).</a:t>
            </a:r>
          </a:p>
          <a:p>
            <a:pPr algn="ctr"/>
            <a:r>
              <a:rPr lang="en-US" dirty="0"/>
              <a:t>Predictors include growing season QC-masked Landsat imagery from 2013–2018.  </a:t>
            </a:r>
          </a:p>
          <a:p>
            <a:pPr algn="ctr">
              <a:spcBef>
                <a:spcPts val="1200"/>
              </a:spcBef>
            </a:pPr>
            <a:r>
              <a:rPr lang="en-US" sz="1600" dirty="0"/>
              <a:t>Map extent is clipped to clipped to CAVM subzones D and E.</a:t>
            </a:r>
          </a:p>
        </p:txBody>
      </p:sp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E5B6C4AA-804D-3C4D-9320-E3CEE51F42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39" y="593621"/>
            <a:ext cx="9143999" cy="49819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0F9A74FE-5C98-EF42-83F9-5510083D35A9}"/>
              </a:ext>
            </a:extLst>
          </p:cNvPr>
          <p:cNvSpPr/>
          <p:nvPr/>
        </p:nvSpPr>
        <p:spPr>
          <a:xfrm>
            <a:off x="8103164" y="4345146"/>
            <a:ext cx="1547400" cy="90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4726B61F-34F5-D742-B12D-F31D72FF03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3339" y="4846021"/>
            <a:ext cx="1429050" cy="4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;p13">
            <a:extLst>
              <a:ext uri="{FF2B5EF4-FFF2-40B4-BE49-F238E27FC236}">
                <a16:creationId xmlns:a16="http://schemas.microsoft.com/office/drawing/2014/main" id="{82A339EB-BC2C-F345-8660-65D276ACAE5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8815" y="2867099"/>
            <a:ext cx="4947876" cy="236205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58;p13">
            <a:extLst>
              <a:ext uri="{FF2B5EF4-FFF2-40B4-BE49-F238E27FC236}">
                <a16:creationId xmlns:a16="http://schemas.microsoft.com/office/drawing/2014/main" id="{39D05886-9B61-2A48-8375-458E1008580F}"/>
              </a:ext>
            </a:extLst>
          </p:cNvPr>
          <p:cNvSpPr/>
          <p:nvPr/>
        </p:nvSpPr>
        <p:spPr>
          <a:xfrm>
            <a:off x="3414264" y="1460595"/>
            <a:ext cx="186900" cy="97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BA2903-D49F-224E-B542-0862C6994B9E}"/>
              </a:ext>
            </a:extLst>
          </p:cNvPr>
          <p:cNvGrpSpPr/>
          <p:nvPr/>
        </p:nvGrpSpPr>
        <p:grpSpPr>
          <a:xfrm>
            <a:off x="8200114" y="4300304"/>
            <a:ext cx="1443024" cy="868713"/>
            <a:chOff x="8200114" y="4300304"/>
            <a:chExt cx="1443024" cy="868713"/>
          </a:xfrm>
        </p:grpSpPr>
        <p:sp>
          <p:nvSpPr>
            <p:cNvPr id="11" name="Google Shape;59;p13">
              <a:extLst>
                <a:ext uri="{FF2B5EF4-FFF2-40B4-BE49-F238E27FC236}">
                  <a16:creationId xmlns:a16="http://schemas.microsoft.com/office/drawing/2014/main" id="{29C4F7B0-4E8F-1046-A0B2-70B9B4E44C81}"/>
                </a:ext>
              </a:extLst>
            </p:cNvPr>
            <p:cNvSpPr txBox="1"/>
            <p:nvPr/>
          </p:nvSpPr>
          <p:spPr>
            <a:xfrm>
              <a:off x="8267638" y="4868117"/>
              <a:ext cx="1375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2                  15</a:t>
              </a:r>
              <a:endParaRPr sz="1600" dirty="0"/>
            </a:p>
          </p:txBody>
        </p:sp>
        <p:sp>
          <p:nvSpPr>
            <p:cNvPr id="12" name="Google Shape;60;p13">
              <a:extLst>
                <a:ext uri="{FF2B5EF4-FFF2-40B4-BE49-F238E27FC236}">
                  <a16:creationId xmlns:a16="http://schemas.microsoft.com/office/drawing/2014/main" id="{5B6BE402-F44B-F644-A0FE-030397A48471}"/>
                </a:ext>
              </a:extLst>
            </p:cNvPr>
            <p:cNvSpPr txBox="1"/>
            <p:nvPr/>
          </p:nvSpPr>
          <p:spPr>
            <a:xfrm>
              <a:off x="8200114" y="4300304"/>
              <a:ext cx="1375500" cy="663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%LVIS Return</a:t>
              </a:r>
              <a:endParaRPr sz="16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≥50cm</a:t>
              </a:r>
              <a:endParaRPr sz="16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199663-1D7F-DB45-A510-13CDF4A964A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4355" r="4968" b="2322"/>
          <a:stretch/>
        </p:blipFill>
        <p:spPr bwMode="auto">
          <a:xfrm>
            <a:off x="3630124" y="2573240"/>
            <a:ext cx="3543562" cy="2836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13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AB6E97-91C4-3449-8E1B-4B8F6E5DA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25" y="3568360"/>
            <a:ext cx="4023360" cy="2922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B000FF-73E7-FA41-B516-ADDD5C108E42}"/>
              </a:ext>
            </a:extLst>
          </p:cNvPr>
          <p:cNvSpPr txBox="1"/>
          <p:nvPr/>
        </p:nvSpPr>
        <p:spPr>
          <a:xfrm>
            <a:off x="2979954" y="3198243"/>
            <a:ext cx="117335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260" dirty="0">
                <a:solidFill>
                  <a:srgbClr val="0022F5"/>
                </a:solidFill>
                <a:latin typeface="Calibri" panose="020F0502020204030204"/>
              </a:rPr>
              <a:t>High mortality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80C4A36F-B513-9540-9B92-C02A2F43C193}"/>
              </a:ext>
            </a:extLst>
          </p:cNvPr>
          <p:cNvSpPr/>
          <p:nvPr/>
        </p:nvSpPr>
        <p:spPr>
          <a:xfrm rot="18750217">
            <a:off x="2848232" y="3670046"/>
            <a:ext cx="586745" cy="118239"/>
          </a:xfrm>
          <a:prstGeom prst="leftArrow">
            <a:avLst/>
          </a:prstGeom>
          <a:solidFill>
            <a:srgbClr val="0022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endParaRPr lang="en-US" sz="1620">
              <a:solidFill>
                <a:srgbClr val="ED7D31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847D5-30C4-D346-8962-C71758153028}"/>
              </a:ext>
            </a:extLst>
          </p:cNvPr>
          <p:cNvSpPr txBox="1"/>
          <p:nvPr/>
        </p:nvSpPr>
        <p:spPr>
          <a:xfrm>
            <a:off x="3819236" y="6043544"/>
            <a:ext cx="117074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260" dirty="0">
                <a:solidFill>
                  <a:srgbClr val="E2392D"/>
                </a:solidFill>
                <a:latin typeface="Calibri" panose="020F0502020204030204"/>
              </a:rPr>
              <a:t>Inciting stress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CFE47CC9-AC21-4B4F-A9DB-3A664F1F363F}"/>
              </a:ext>
            </a:extLst>
          </p:cNvPr>
          <p:cNvSpPr/>
          <p:nvPr/>
        </p:nvSpPr>
        <p:spPr>
          <a:xfrm rot="13727928">
            <a:off x="1084720" y="3933342"/>
            <a:ext cx="1291784" cy="133462"/>
          </a:xfrm>
          <a:prstGeom prst="leftArrow">
            <a:avLst/>
          </a:prstGeom>
          <a:solidFill>
            <a:srgbClr val="C587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endParaRPr lang="en-US" sz="1620">
              <a:solidFill>
                <a:srgbClr val="ED7D31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4DE9ABB3-49DB-0743-89C2-81FB5042F172}"/>
              </a:ext>
            </a:extLst>
          </p:cNvPr>
          <p:cNvSpPr/>
          <p:nvPr/>
        </p:nvSpPr>
        <p:spPr>
          <a:xfrm rot="1336320">
            <a:off x="2836916" y="5666756"/>
            <a:ext cx="1524191" cy="138500"/>
          </a:xfrm>
          <a:prstGeom prst="leftArrow">
            <a:avLst/>
          </a:prstGeom>
          <a:solidFill>
            <a:srgbClr val="E2392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endParaRPr lang="en-US" sz="1620">
              <a:solidFill>
                <a:srgbClr val="ED7D31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77D84-3B07-494C-9FE0-2163077C33EE}"/>
              </a:ext>
            </a:extLst>
          </p:cNvPr>
          <p:cNvSpPr txBox="1"/>
          <p:nvPr/>
        </p:nvSpPr>
        <p:spPr>
          <a:xfrm>
            <a:off x="605025" y="3198243"/>
            <a:ext cx="1203960" cy="2862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22960"/>
            <a:r>
              <a:rPr lang="en-US" sz="1260" dirty="0">
                <a:solidFill>
                  <a:srgbClr val="C5874D"/>
                </a:solidFill>
                <a:latin typeface="Calibri" panose="020F0502020204030204"/>
              </a:rPr>
              <a:t>Declining vigor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F751C0D-7F36-DA44-AECC-C67294DBF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425" y="4300265"/>
            <a:ext cx="3164723" cy="22385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167AAB6-DE40-A948-AD2B-52AD4F7B1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998" y="1611597"/>
            <a:ext cx="3713151" cy="26886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8A8796-1A74-F043-8A2F-357B336434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84" y="1967250"/>
            <a:ext cx="4037172" cy="114512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77C2D7A-4E9D-FF49-A3EA-DC700E75ABD2}"/>
              </a:ext>
            </a:extLst>
          </p:cNvPr>
          <p:cNvSpPr txBox="1"/>
          <p:nvPr/>
        </p:nvSpPr>
        <p:spPr>
          <a:xfrm>
            <a:off x="0" y="246537"/>
            <a:ext cx="10972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2200" b="1" dirty="0">
                <a:solidFill>
                  <a:srgbClr val="FF0000"/>
                </a:solidFill>
              </a:rPr>
              <a:t>Boreal: 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Using multi-decadal satellite time series to detect changing forest demographics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4AF10E-7CC1-DB43-BE94-0C6F1649A1A7}"/>
              </a:ext>
            </a:extLst>
          </p:cNvPr>
          <p:cNvSpPr txBox="1"/>
          <p:nvPr/>
        </p:nvSpPr>
        <p:spPr>
          <a:xfrm>
            <a:off x="189573" y="952098"/>
            <a:ext cx="5218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Major Phase 1 finding: Early warning signals of tree mortality can be detected using multi-decadal NDVI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3DC1B6-AE8C-B649-B47E-008E4DFC87AD}"/>
              </a:ext>
            </a:extLst>
          </p:cNvPr>
          <p:cNvSpPr txBox="1"/>
          <p:nvPr/>
        </p:nvSpPr>
        <p:spPr>
          <a:xfrm>
            <a:off x="5844946" y="952098"/>
            <a:ext cx="463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Transitioning into Phase 2: </a:t>
            </a:r>
            <a:r>
              <a:rPr lang="en-US" dirty="0">
                <a:latin typeface="Calibri" panose="020F0502020204030204"/>
              </a:rPr>
              <a:t>Predictive modeling of forest demographics using satellite imagery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49FA95-EBDF-8244-B9C0-DFE428C22DDF}"/>
              </a:ext>
            </a:extLst>
          </p:cNvPr>
          <p:cNvSpPr txBox="1"/>
          <p:nvPr/>
        </p:nvSpPr>
        <p:spPr>
          <a:xfrm>
            <a:off x="4882529" y="1881552"/>
            <a:ext cx="2289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Thousands of repeatedly-measured inventory plots provide data  on changing demographics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8FE301-0B47-A349-8A4D-C62EB8457E24}"/>
              </a:ext>
            </a:extLst>
          </p:cNvPr>
          <p:cNvSpPr txBox="1"/>
          <p:nvPr/>
        </p:nvSpPr>
        <p:spPr>
          <a:xfrm>
            <a:off x="5628145" y="3899647"/>
            <a:ext cx="266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Preliminary predictive models of changing forest </a:t>
            </a:r>
          </a:p>
          <a:p>
            <a:pPr defTabSz="82296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biomass.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EF4F2A-14E2-B045-AA42-8703E9B6BF2B}"/>
              </a:ext>
            </a:extLst>
          </p:cNvPr>
          <p:cNvSpPr txBox="1"/>
          <p:nvPr/>
        </p:nvSpPr>
        <p:spPr>
          <a:xfrm>
            <a:off x="4437531" y="5013737"/>
            <a:ext cx="2234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Early warning signals of tree mortality to capture negative changes </a:t>
            </a:r>
          </a:p>
          <a:p>
            <a:pPr defTabSz="82296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Rogers et al. 2018 GCB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737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1817"/>
            <a:ext cx="4215310" cy="90600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Boreal: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Drivers of deciduous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fraction cover change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050" y="4198620"/>
            <a:ext cx="7886700" cy="2624918"/>
          </a:xfrm>
        </p:spPr>
      </p:pic>
      <p:sp>
        <p:nvSpPr>
          <p:cNvPr id="11" name="TextBox 10"/>
          <p:cNvSpPr txBox="1"/>
          <p:nvPr/>
        </p:nvSpPr>
        <p:spPr>
          <a:xfrm>
            <a:off x="2597500" y="5457799"/>
            <a:ext cx="125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2015 - 2010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7500" y="5776257"/>
            <a:ext cx="125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2010 - 2005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7500" y="6079382"/>
            <a:ext cx="125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2005 - 2000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7500" y="6374393"/>
            <a:ext cx="125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2000 - 1990</a:t>
            </a:r>
          </a:p>
        </p:txBody>
      </p:sp>
      <p:sp>
        <p:nvSpPr>
          <p:cNvPr id="21" name="Content Placeholder 8"/>
          <p:cNvSpPr txBox="1">
            <a:spLocks/>
          </p:cNvSpPr>
          <p:nvPr/>
        </p:nvSpPr>
        <p:spPr>
          <a:xfrm>
            <a:off x="574182" y="1918962"/>
            <a:ext cx="3297973" cy="1825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Disturbance types:</a:t>
            </a:r>
          </a:p>
          <a:p>
            <a:pPr marL="742930" lvl="1" indent="-28573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</a:t>
            </a:r>
          </a:p>
          <a:p>
            <a:pPr marL="742930" lvl="1" indent="-28573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</a:t>
            </a:r>
          </a:p>
          <a:p>
            <a:pPr marL="742930" lvl="1" indent="-28573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Insects</a:t>
            </a:r>
          </a:p>
          <a:p>
            <a:pPr marL="742930" lvl="1" indent="-28573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 mortality?</a:t>
            </a:r>
          </a:p>
          <a:p>
            <a:pPr marL="285730" indent="-285730"/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0" indent="-285730"/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215310" y="206840"/>
            <a:ext cx="6333743" cy="3684935"/>
            <a:chOff x="3356051" y="193056"/>
            <a:chExt cx="5724288" cy="3314076"/>
          </a:xfrm>
        </p:grpSpPr>
        <p:grpSp>
          <p:nvGrpSpPr>
            <p:cNvPr id="36" name="Group 35"/>
            <p:cNvGrpSpPr/>
            <p:nvPr/>
          </p:nvGrpSpPr>
          <p:grpSpPr>
            <a:xfrm>
              <a:off x="3356051" y="193056"/>
              <a:ext cx="5724288" cy="3314076"/>
              <a:chOff x="3356051" y="193056"/>
              <a:chExt cx="5724288" cy="33140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391147" y="228352"/>
                <a:ext cx="5689192" cy="3278780"/>
              </a:xfrm>
              <a:prstGeom prst="roundRect">
                <a:avLst>
                  <a:gd name="adj" fmla="val 2437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58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356051" y="193056"/>
                <a:ext cx="5679842" cy="3229451"/>
                <a:chOff x="3356051" y="193056"/>
                <a:chExt cx="5679842" cy="3229451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939197" y="408780"/>
                  <a:ext cx="5037506" cy="2969049"/>
                  <a:chOff x="2070810" y="934560"/>
                  <a:chExt cx="5037506" cy="2969049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70810" y="957061"/>
                    <a:ext cx="1624495" cy="1468277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67709" y="934560"/>
                    <a:ext cx="1640607" cy="1505472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2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3007" y="941348"/>
                    <a:ext cx="1643450" cy="1483990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02221" y="2486202"/>
                    <a:ext cx="1575615" cy="1415915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94421" y="2486202"/>
                    <a:ext cx="1577275" cy="1417407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98321" y="2486202"/>
                    <a:ext cx="1577276" cy="1417407"/>
                  </a:xfrm>
                  <a:prstGeom prst="rect">
                    <a:avLst/>
                  </a:prstGeom>
                </p:spPr>
              </p:pic>
              <p:grpSp>
                <p:nvGrpSpPr>
                  <p:cNvPr id="16" name="Group 15"/>
                  <p:cNvGrpSpPr/>
                  <p:nvPr/>
                </p:nvGrpSpPr>
                <p:grpSpPr>
                  <a:xfrm rot="2749124">
                    <a:off x="2137755" y="950044"/>
                    <a:ext cx="140792" cy="250632"/>
                    <a:chOff x="3675188" y="878379"/>
                    <a:chExt cx="607860" cy="654697"/>
                  </a:xfrm>
                </p:grpSpPr>
                <p:sp>
                  <p:nvSpPr>
                    <p:cNvPr id="17" name="Isosceles Triangle 16"/>
                    <p:cNvSpPr/>
                    <p:nvPr/>
                  </p:nvSpPr>
                  <p:spPr>
                    <a:xfrm>
                      <a:off x="3984663" y="878379"/>
                      <a:ext cx="298385" cy="234376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sz="5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3675188" y="889902"/>
                      <a:ext cx="544832" cy="6431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457200"/>
                      <a:r>
                        <a:rPr lang="en-US" sz="1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p:txBody>
                </p:sp>
              </p:grpSp>
            </p:grp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298" y="439323"/>
                  <a:ext cx="231715" cy="146023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3356051" y="390828"/>
                  <a:ext cx="48034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+50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391147" y="1680072"/>
                  <a:ext cx="48034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-50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16200000">
                  <a:off x="3097111" y="977229"/>
                  <a:ext cx="92658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DF change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 rot="16200000">
                  <a:off x="2960316" y="2424082"/>
                  <a:ext cx="15107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Google Earth Engine High-res Image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684493" y="3160897"/>
                  <a:ext cx="105336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b="1" i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SPOT, 2005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991108" y="3148662"/>
                  <a:ext cx="145065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b="1" i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WorldView-2, 2010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695009" y="3131695"/>
                  <a:ext cx="134088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b="1" i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WorldView-2, 2014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317073" y="207488"/>
                  <a:ext cx="11404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2000-2005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013118" y="193056"/>
                  <a:ext cx="11404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2005-2010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715162" y="195175"/>
                  <a:ext cx="11404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2010-2015</a:t>
                  </a:r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466470" y="1693652"/>
              <a:ext cx="11748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8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126°30’W 60°22N</a:t>
              </a:r>
            </a:p>
          </p:txBody>
        </p:sp>
      </p:grpSp>
      <p:sp>
        <p:nvSpPr>
          <p:cNvPr id="34" name="Trapezoid 33"/>
          <p:cNvSpPr/>
          <p:nvPr/>
        </p:nvSpPr>
        <p:spPr>
          <a:xfrm>
            <a:off x="5231473" y="4936604"/>
            <a:ext cx="100252" cy="56136"/>
          </a:xfrm>
          <a:prstGeom prst="trapezoid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Down Arrow 34"/>
          <p:cNvSpPr/>
          <p:nvPr/>
        </p:nvSpPr>
        <p:spPr>
          <a:xfrm rot="11830195">
            <a:off x="5353545" y="3925554"/>
            <a:ext cx="385037" cy="1021645"/>
          </a:xfrm>
          <a:custGeom>
            <a:avLst/>
            <a:gdLst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67322 w 385037"/>
              <a:gd name="connsiteY2" fmla="*/ 0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10842 w 385037"/>
              <a:gd name="connsiteY2" fmla="*/ 24450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10842 w 385037"/>
              <a:gd name="connsiteY2" fmla="*/ 24450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10842 w 385037"/>
              <a:gd name="connsiteY2" fmla="*/ 24450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897 h 1371415"/>
              <a:gd name="connsiteX1" fmla="*/ 67322 w 385037"/>
              <a:gd name="connsiteY1" fmla="*/ 1178897 h 1371415"/>
              <a:gd name="connsiteX2" fmla="*/ 241203 w 385037"/>
              <a:gd name="connsiteY2" fmla="*/ 0 h 1371415"/>
              <a:gd name="connsiteX3" fmla="*/ 317715 w 385037"/>
              <a:gd name="connsiteY3" fmla="*/ 784 h 1371415"/>
              <a:gd name="connsiteX4" fmla="*/ 317715 w 385037"/>
              <a:gd name="connsiteY4" fmla="*/ 1178897 h 1371415"/>
              <a:gd name="connsiteX5" fmla="*/ 385037 w 385037"/>
              <a:gd name="connsiteY5" fmla="*/ 1178897 h 1371415"/>
              <a:gd name="connsiteX6" fmla="*/ 192519 w 385037"/>
              <a:gd name="connsiteY6" fmla="*/ 1371415 h 1371415"/>
              <a:gd name="connsiteX7" fmla="*/ 0 w 385037"/>
              <a:gd name="connsiteY7" fmla="*/ 1178897 h 1371415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50980 w 385037"/>
              <a:gd name="connsiteY2" fmla="*/ 4075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52509 w 385037"/>
              <a:gd name="connsiteY2" fmla="*/ 16089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51744 w 385037"/>
              <a:gd name="connsiteY2" fmla="*/ 10082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51744 w 385037"/>
              <a:gd name="connsiteY2" fmla="*/ 10082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  <a:gd name="connsiteX0" fmla="*/ 0 w 385037"/>
              <a:gd name="connsiteY0" fmla="*/ 1178113 h 1370631"/>
              <a:gd name="connsiteX1" fmla="*/ 67322 w 385037"/>
              <a:gd name="connsiteY1" fmla="*/ 1178113 h 1370631"/>
              <a:gd name="connsiteX2" fmla="*/ 251744 w 385037"/>
              <a:gd name="connsiteY2" fmla="*/ 10082 h 1370631"/>
              <a:gd name="connsiteX3" fmla="*/ 317715 w 385037"/>
              <a:gd name="connsiteY3" fmla="*/ 0 h 1370631"/>
              <a:gd name="connsiteX4" fmla="*/ 317715 w 385037"/>
              <a:gd name="connsiteY4" fmla="*/ 1178113 h 1370631"/>
              <a:gd name="connsiteX5" fmla="*/ 385037 w 385037"/>
              <a:gd name="connsiteY5" fmla="*/ 1178113 h 1370631"/>
              <a:gd name="connsiteX6" fmla="*/ 192519 w 385037"/>
              <a:gd name="connsiteY6" fmla="*/ 1370631 h 1370631"/>
              <a:gd name="connsiteX7" fmla="*/ 0 w 385037"/>
              <a:gd name="connsiteY7" fmla="*/ 1178113 h 137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037" h="1370631">
                <a:moveTo>
                  <a:pt x="0" y="1178113"/>
                </a:moveTo>
                <a:lnTo>
                  <a:pt x="67322" y="1178113"/>
                </a:lnTo>
                <a:cubicBezTo>
                  <a:pt x="73112" y="798915"/>
                  <a:pt x="106317" y="419276"/>
                  <a:pt x="251744" y="10082"/>
                </a:cubicBezTo>
                <a:lnTo>
                  <a:pt x="317715" y="0"/>
                </a:lnTo>
                <a:cubicBezTo>
                  <a:pt x="250106" y="389107"/>
                  <a:pt x="277139" y="778367"/>
                  <a:pt x="317715" y="1178113"/>
                </a:cubicBezTo>
                <a:lnTo>
                  <a:pt x="385037" y="1178113"/>
                </a:lnTo>
                <a:lnTo>
                  <a:pt x="192519" y="1370631"/>
                </a:lnTo>
                <a:lnTo>
                  <a:pt x="0" y="117811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51000"/>
                </a:schemeClr>
              </a:gs>
              <a:gs pos="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4982A0-4798-7648-A673-B227B5C34606}"/>
              </a:ext>
            </a:extLst>
          </p:cNvPr>
          <p:cNvSpPr txBox="1"/>
          <p:nvPr/>
        </p:nvSpPr>
        <p:spPr>
          <a:xfrm>
            <a:off x="7992663" y="3963775"/>
            <a:ext cx="2556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Massey et al. </a:t>
            </a:r>
            <a:r>
              <a:rPr lang="en-US" sz="1600" i="1" dirty="0"/>
              <a:t>forthcoming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Jointly with Rogers et al.</a:t>
            </a:r>
          </a:p>
          <a:p>
            <a:pPr algn="r"/>
            <a:r>
              <a:rPr lang="en-US" sz="1600" dirty="0"/>
              <a:t>affiliated CCS </a:t>
            </a:r>
            <a:r>
              <a:rPr lang="en-US" sz="1600" dirty="0" err="1"/>
              <a:t>projecct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527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677C2D7A-4E9D-FF49-A3EA-DC700E75ABD2}"/>
              </a:ext>
            </a:extLst>
          </p:cNvPr>
          <p:cNvSpPr txBox="1"/>
          <p:nvPr/>
        </p:nvSpPr>
        <p:spPr>
          <a:xfrm>
            <a:off x="0" y="390255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2400" b="1" dirty="0">
                <a:solidFill>
                  <a:srgbClr val="FF0000"/>
                </a:solidFill>
              </a:rPr>
              <a:t>Boreal modeling: 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Using individual tree-based modeling to predict forest change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D550A2-6EC2-A544-AC70-93E5CE6F6E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91" y="1088594"/>
            <a:ext cx="4172676" cy="2600969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11CE49-C201-D249-8E6D-D254CC0C01C8}"/>
              </a:ext>
            </a:extLst>
          </p:cNvPr>
          <p:cNvGrpSpPr/>
          <p:nvPr/>
        </p:nvGrpSpPr>
        <p:grpSpPr>
          <a:xfrm>
            <a:off x="163690" y="4060955"/>
            <a:ext cx="2683352" cy="2166953"/>
            <a:chOff x="181878" y="4309165"/>
            <a:chExt cx="2981502" cy="24077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1600AD-C733-8B4D-9612-AE1AD885246C}"/>
                </a:ext>
              </a:extLst>
            </p:cNvPr>
            <p:cNvGrpSpPr/>
            <p:nvPr/>
          </p:nvGrpSpPr>
          <p:grpSpPr>
            <a:xfrm>
              <a:off x="181878" y="4309165"/>
              <a:ext cx="2981502" cy="2407726"/>
              <a:chOff x="364708" y="3674531"/>
              <a:chExt cx="3318292" cy="2679702"/>
            </a:xfrm>
          </p:grpSpPr>
          <p:pic>
            <p:nvPicPr>
              <p:cNvPr id="21" name="Picture 20" descr="223082.pdf">
                <a:extLst>
                  <a:ext uri="{FF2B5EF4-FFF2-40B4-BE49-F238E27FC236}">
                    <a16:creationId xmlns:a16="http://schemas.microsoft.com/office/drawing/2014/main" id="{6329D050-0BAD-F742-AD9C-8975B4959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073" r="24110"/>
              <a:stretch/>
            </p:blipFill>
            <p:spPr>
              <a:xfrm>
                <a:off x="364708" y="3674531"/>
                <a:ext cx="3318292" cy="267970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7CF8A2-264F-424A-9A93-4EBB8EB1897F}"/>
                  </a:ext>
                </a:extLst>
              </p:cNvPr>
              <p:cNvSpPr txBox="1"/>
              <p:nvPr/>
            </p:nvSpPr>
            <p:spPr>
              <a:xfrm>
                <a:off x="1066800" y="3881911"/>
                <a:ext cx="1315901" cy="31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2960"/>
                <a:r>
                  <a:rPr lang="en-US" sz="1080" dirty="0">
                    <a:solidFill>
                      <a:srgbClr val="FF0000"/>
                    </a:solidFill>
                    <a:latin typeface="Calibri" panose="020F0502020204030204"/>
                  </a:rPr>
                  <a:t>Climate change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FCFEE64-C180-6043-AB2C-8F7C6CBD7D8F}"/>
                  </a:ext>
                </a:extLst>
              </p:cNvPr>
              <p:cNvCxnSpPr/>
              <p:nvPr/>
            </p:nvCxnSpPr>
            <p:spPr>
              <a:xfrm>
                <a:off x="1066800" y="3881910"/>
                <a:ext cx="1206500" cy="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2248E8-F744-4542-8266-98D1CBA9CBA0}"/>
                </a:ext>
              </a:extLst>
            </p:cNvPr>
            <p:cNvSpPr txBox="1"/>
            <p:nvPr/>
          </p:nvSpPr>
          <p:spPr>
            <a:xfrm>
              <a:off x="689435" y="5428606"/>
              <a:ext cx="164687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white spruce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6E10DE-F947-4A48-8B23-5828104A4FEF}"/>
                </a:ext>
              </a:extLst>
            </p:cNvPr>
            <p:cNvSpPr txBox="1"/>
            <p:nvPr/>
          </p:nvSpPr>
          <p:spPr>
            <a:xfrm>
              <a:off x="2165102" y="5946658"/>
              <a:ext cx="933329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aspen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E5E6CD-AB20-6448-965C-B66AD99D2905}"/>
              </a:ext>
            </a:extLst>
          </p:cNvPr>
          <p:cNvGrpSpPr/>
          <p:nvPr/>
        </p:nvGrpSpPr>
        <p:grpSpPr>
          <a:xfrm>
            <a:off x="2851584" y="4050394"/>
            <a:ext cx="3589203" cy="2226389"/>
            <a:chOff x="3564703" y="4290208"/>
            <a:chExt cx="3988003" cy="24737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50A668-2190-DF46-8382-C3BD5504EA59}"/>
                </a:ext>
              </a:extLst>
            </p:cNvPr>
            <p:cNvGrpSpPr/>
            <p:nvPr/>
          </p:nvGrpSpPr>
          <p:grpSpPr>
            <a:xfrm>
              <a:off x="3564703" y="4290208"/>
              <a:ext cx="3988003" cy="2473765"/>
              <a:chOff x="3810000" y="3628503"/>
              <a:chExt cx="4394200" cy="2725730"/>
            </a:xfrm>
          </p:grpSpPr>
          <p:pic>
            <p:nvPicPr>
              <p:cNvPr id="25" name="Picture 24" descr="388096.pdf">
                <a:extLst>
                  <a:ext uri="{FF2B5EF4-FFF2-40B4-BE49-F238E27FC236}">
                    <a16:creationId xmlns:a16="http://schemas.microsoft.com/office/drawing/2014/main" id="{AD9BA101-C447-FB48-9A29-A002C1E8F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955"/>
              <a:stretch/>
            </p:blipFill>
            <p:spPr>
              <a:xfrm>
                <a:off x="3810000" y="3628503"/>
                <a:ext cx="4394200" cy="272573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8C571B-1895-914B-9E0E-88DDB3A758A7}"/>
                  </a:ext>
                </a:extLst>
              </p:cNvPr>
              <p:cNvSpPr txBox="1"/>
              <p:nvPr/>
            </p:nvSpPr>
            <p:spPr>
              <a:xfrm>
                <a:off x="4483099" y="3881910"/>
                <a:ext cx="1368829" cy="316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2960"/>
                <a:r>
                  <a:rPr lang="en-US" sz="1080" dirty="0">
                    <a:solidFill>
                      <a:srgbClr val="FF0000"/>
                    </a:solidFill>
                    <a:latin typeface="Calibri" panose="020F0502020204030204"/>
                  </a:rPr>
                  <a:t>Climate change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43E9591-F299-A740-A86F-0B76544E0AE1}"/>
                  </a:ext>
                </a:extLst>
              </p:cNvPr>
              <p:cNvCxnSpPr/>
              <p:nvPr/>
            </p:nvCxnSpPr>
            <p:spPr>
              <a:xfrm>
                <a:off x="4572000" y="3881910"/>
                <a:ext cx="1092200" cy="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7A57DB-78B9-B145-AC83-63B797270E8A}"/>
                </a:ext>
              </a:extLst>
            </p:cNvPr>
            <p:cNvSpPr txBox="1"/>
            <p:nvPr/>
          </p:nvSpPr>
          <p:spPr>
            <a:xfrm>
              <a:off x="3994746" y="5794813"/>
              <a:ext cx="164687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black spruce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E36B80-2627-B44A-905D-64744BCE5B17}"/>
                </a:ext>
              </a:extLst>
            </p:cNvPr>
            <p:cNvSpPr txBox="1"/>
            <p:nvPr/>
          </p:nvSpPr>
          <p:spPr>
            <a:xfrm>
              <a:off x="5272560" y="5502762"/>
              <a:ext cx="164687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white spruce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BB0F1D-8BBC-7940-A292-2A8DFE25BCD7}"/>
                </a:ext>
              </a:extLst>
            </p:cNvPr>
            <p:cNvSpPr txBox="1"/>
            <p:nvPr/>
          </p:nvSpPr>
          <p:spPr>
            <a:xfrm>
              <a:off x="5558704" y="4846559"/>
              <a:ext cx="164687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birch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6A3B41-827D-864F-8928-72FC50428851}"/>
                </a:ext>
              </a:extLst>
            </p:cNvPr>
            <p:cNvSpPr txBox="1"/>
            <p:nvPr/>
          </p:nvSpPr>
          <p:spPr>
            <a:xfrm>
              <a:off x="5417876" y="6069992"/>
              <a:ext cx="933329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/>
              <a:r>
                <a:rPr lang="en-US" sz="144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</a:effectLst>
                  <a:latin typeface="Calibri" panose="020F0502020204030204"/>
                </a:rPr>
                <a:t>aspen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5075DAD-A1EF-4E45-98E6-42E592E577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401" y="3620650"/>
            <a:ext cx="3861444" cy="27319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B521786-3980-F045-AE80-FA29C3127B2B}"/>
              </a:ext>
            </a:extLst>
          </p:cNvPr>
          <p:cNvSpPr txBox="1"/>
          <p:nvPr/>
        </p:nvSpPr>
        <p:spPr>
          <a:xfrm>
            <a:off x="780371" y="6287344"/>
            <a:ext cx="469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Foster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et al. 2019, Ecological Modelling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, forthcoming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28C11-FE51-B54B-A180-AA488D9C30B3}"/>
              </a:ext>
            </a:extLst>
          </p:cNvPr>
          <p:cNvSpPr/>
          <p:nvPr/>
        </p:nvSpPr>
        <p:spPr>
          <a:xfrm>
            <a:off x="8343763" y="1299395"/>
            <a:ext cx="23649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/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Major Phase 1 finding: 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Decreasing biomass and increasing deciduous fraction in interior AK under climate change scenarios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363108F-F834-7D42-9BC6-1EAA33CB8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39" y="952185"/>
            <a:ext cx="3803382" cy="269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173E1-5B6C-5244-A281-BB40928BD060}"/>
              </a:ext>
            </a:extLst>
          </p:cNvPr>
          <p:cNvSpPr txBox="1"/>
          <p:nvPr/>
        </p:nvSpPr>
        <p:spPr>
          <a:xfrm>
            <a:off x="7469211" y="6352587"/>
            <a:ext cx="22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Adrianna’s poster</a:t>
            </a:r>
          </a:p>
        </p:txBody>
      </p:sp>
    </p:spTree>
    <p:extLst>
      <p:ext uri="{BB962C8B-B14F-4D97-AF65-F5344CB8AC3E}">
        <p14:creationId xmlns:p14="http://schemas.microsoft.com/office/powerpoint/2010/main" val="16136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B3269C3-5B1F-BE4A-8A31-709624848100}"/>
              </a:ext>
            </a:extLst>
          </p:cNvPr>
          <p:cNvGrpSpPr/>
          <p:nvPr/>
        </p:nvGrpSpPr>
        <p:grpSpPr>
          <a:xfrm>
            <a:off x="-2" y="893513"/>
            <a:ext cx="4071585" cy="5404990"/>
            <a:chOff x="444080" y="3633493"/>
            <a:chExt cx="4330264" cy="583566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57F1F4-7465-D748-9447-D6FC250D3762}"/>
                </a:ext>
              </a:extLst>
            </p:cNvPr>
            <p:cNvGrpSpPr/>
            <p:nvPr/>
          </p:nvGrpSpPr>
          <p:grpSpPr>
            <a:xfrm>
              <a:off x="444081" y="3633493"/>
              <a:ext cx="4330263" cy="3063623"/>
              <a:chOff x="582783" y="2231687"/>
              <a:chExt cx="4885487" cy="345643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FA59EAA-2B6B-8F43-880D-9C48247B5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2783" y="2231687"/>
                <a:ext cx="4885487" cy="345643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049032-C978-7F45-A333-2E693306D36D}"/>
                  </a:ext>
                </a:extLst>
              </p:cNvPr>
              <p:cNvSpPr txBox="1"/>
              <p:nvPr/>
            </p:nvSpPr>
            <p:spPr>
              <a:xfrm>
                <a:off x="2022408" y="2633735"/>
                <a:ext cx="1531285" cy="42826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822960"/>
                <a:r>
                  <a:rPr lang="en-US" sz="1620" b="1" dirty="0">
                    <a:solidFill>
                      <a:prstClr val="black"/>
                    </a:solidFill>
                    <a:latin typeface="Calibri" panose="020F0502020204030204"/>
                  </a:rPr>
                  <a:t>Year 2011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50907D-3A61-FC46-AB28-C0591205305B}"/>
                </a:ext>
              </a:extLst>
            </p:cNvPr>
            <p:cNvGrpSpPr/>
            <p:nvPr/>
          </p:nvGrpSpPr>
          <p:grpSpPr>
            <a:xfrm>
              <a:off x="444080" y="6444472"/>
              <a:ext cx="4275235" cy="3024690"/>
              <a:chOff x="725349" y="5385001"/>
              <a:chExt cx="4867454" cy="344368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F2A2F6-D22D-824C-BB95-F73FFC87C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349" y="5385001"/>
                <a:ext cx="4867454" cy="344368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8268C2-5F96-EE4E-9D4B-681BDE349F33}"/>
                  </a:ext>
                </a:extLst>
              </p:cNvPr>
              <p:cNvSpPr txBox="1"/>
              <p:nvPr/>
            </p:nvSpPr>
            <p:spPr>
              <a:xfrm>
                <a:off x="2154190" y="5888216"/>
                <a:ext cx="1495927" cy="43217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822960"/>
                <a:r>
                  <a:rPr lang="en-US" sz="1620" b="1" dirty="0">
                    <a:solidFill>
                      <a:prstClr val="black"/>
                    </a:solidFill>
                    <a:latin typeface="Calibri" panose="020F0502020204030204"/>
                  </a:rPr>
                  <a:t>Year 2100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41D1B91-D9DC-E84C-B2DF-3B4449A9F85B}"/>
              </a:ext>
            </a:extLst>
          </p:cNvPr>
          <p:cNvSpPr txBox="1"/>
          <p:nvPr/>
        </p:nvSpPr>
        <p:spPr>
          <a:xfrm>
            <a:off x="82897" y="6182304"/>
            <a:ext cx="416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Foster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et al.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GCB, </a:t>
            </a:r>
            <a:r>
              <a:rPr lang="en-US" sz="1600" dirty="0">
                <a:solidFill>
                  <a:prstClr val="black"/>
                </a:solidFill>
              </a:rPr>
              <a:t>forthcoming</a:t>
            </a: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F878AA-C106-9843-B222-A83078798CEF}"/>
              </a:ext>
            </a:extLst>
          </p:cNvPr>
          <p:cNvSpPr/>
          <p:nvPr/>
        </p:nvSpPr>
        <p:spPr>
          <a:xfrm>
            <a:off x="47914" y="302582"/>
            <a:ext cx="4071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/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Major Phase 1 finding (2): 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Increasing biomass at northern range boundaries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A1E09A-B526-9744-8A6B-0DC58D1907FD}"/>
              </a:ext>
            </a:extLst>
          </p:cNvPr>
          <p:cNvSpPr txBox="1"/>
          <p:nvPr/>
        </p:nvSpPr>
        <p:spPr>
          <a:xfrm>
            <a:off x="5887845" y="352240"/>
            <a:ext cx="4961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Transitioning into Phase 2: </a:t>
            </a:r>
            <a:r>
              <a:rPr lang="en-US" dirty="0">
                <a:latin typeface="Calibri" panose="020F0502020204030204"/>
              </a:rPr>
              <a:t>Expanding to entire ABoVE domain, incorporation of insect infestation</a:t>
            </a:r>
          </a:p>
        </p:txBody>
      </p:sp>
      <p:pic>
        <p:nvPicPr>
          <p:cNvPr id="30" name="Picture 29" descr="CNFI.png">
            <a:extLst>
              <a:ext uri="{FF2B5EF4-FFF2-40B4-BE49-F238E27FC236}">
                <a16:creationId xmlns:a16="http://schemas.microsoft.com/office/drawing/2014/main" id="{5184A620-1FD2-444B-8291-AF3994E659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347" y="1175504"/>
            <a:ext cx="3120703" cy="22068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FD53E-CF16-D44A-9140-539873AB949B}"/>
              </a:ext>
            </a:extLst>
          </p:cNvPr>
          <p:cNvSpPr/>
          <p:nvPr/>
        </p:nvSpPr>
        <p:spPr>
          <a:xfrm>
            <a:off x="4486515" y="1526426"/>
            <a:ext cx="3040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/>
            <a:r>
              <a:rPr lang="en-US" sz="1600" b="1" dirty="0">
                <a:solidFill>
                  <a:srgbClr val="000000"/>
                </a:solidFill>
                <a:latin typeface="Calibri" panose="020F0502020204030204"/>
              </a:rPr>
              <a:t>Calibration data sets</a:t>
            </a:r>
          </a:p>
          <a:p>
            <a:pPr algn="ctr" defTabSz="822960"/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Can-NFI &amp; PSP data, others</a:t>
            </a:r>
          </a:p>
          <a:p>
            <a:pPr algn="ctr" defTabSz="822960"/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Tree-ring chronologies</a:t>
            </a:r>
          </a:p>
          <a:p>
            <a:pPr algn="ctr" defTabSz="822960"/>
            <a:r>
              <a:rPr lang="en-US" sz="1600" dirty="0" err="1">
                <a:solidFill>
                  <a:srgbClr val="000000"/>
                </a:solidFill>
              </a:rPr>
              <a:t>Decid</a:t>
            </a:r>
            <a:r>
              <a:rPr lang="en-US" sz="1600" dirty="0">
                <a:solidFill>
                  <a:srgbClr val="000000"/>
                </a:solidFill>
              </a:rPr>
              <a:t>. Fraction maps</a:t>
            </a:r>
          </a:p>
        </p:txBody>
      </p:sp>
      <p:pic>
        <p:nvPicPr>
          <p:cNvPr id="32" name="Picture 2" descr="https://wattsupwiththat.files.wordpress.com/2015/03/barkbeetle-damage-trees.jpg">
            <a:extLst>
              <a:ext uri="{FF2B5EF4-FFF2-40B4-BE49-F238E27FC236}">
                <a16:creationId xmlns:a16="http://schemas.microsoft.com/office/drawing/2014/main" id="{4B55EC8D-F8C2-AC40-AA75-C5AD0B88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1860" y="3440169"/>
            <a:ext cx="2503857" cy="1832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IMG_1237.jpg">
            <a:extLst>
              <a:ext uri="{FF2B5EF4-FFF2-40B4-BE49-F238E27FC236}">
                <a16:creationId xmlns:a16="http://schemas.microsoft.com/office/drawing/2014/main" id="{00030B97-DADA-624E-858A-14F8447B5D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57" y="3576281"/>
            <a:ext cx="1792328" cy="238977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914F398-B3A5-DF43-B27B-CC11F0998568}"/>
              </a:ext>
            </a:extLst>
          </p:cNvPr>
          <p:cNvSpPr/>
          <p:nvPr/>
        </p:nvSpPr>
        <p:spPr>
          <a:xfrm>
            <a:off x="6993532" y="3697072"/>
            <a:ext cx="1362491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822960"/>
            <a:r>
              <a:rPr lang="en-US" sz="1260" b="1" dirty="0">
                <a:solidFill>
                  <a:prstClr val="black"/>
                </a:solidFill>
                <a:latin typeface="Calibri" panose="020F0502020204030204"/>
              </a:rPr>
              <a:t>aspen leaf miner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68A494-2189-B34B-B2EC-C41D0F099967}"/>
              </a:ext>
            </a:extLst>
          </p:cNvPr>
          <p:cNvSpPr/>
          <p:nvPr/>
        </p:nvSpPr>
        <p:spPr>
          <a:xfrm>
            <a:off x="9433651" y="4894435"/>
            <a:ext cx="1066184" cy="480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822960"/>
            <a:r>
              <a:rPr lang="en-US" sz="1260" b="1" dirty="0">
                <a:solidFill>
                  <a:prstClr val="black"/>
                </a:solidFill>
                <a:latin typeface="Calibri" panose="020F0502020204030204"/>
              </a:rPr>
              <a:t>spruce beetle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779C44-08C5-D44B-8702-8481F5D02A47}"/>
              </a:ext>
            </a:extLst>
          </p:cNvPr>
          <p:cNvSpPr/>
          <p:nvPr/>
        </p:nvSpPr>
        <p:spPr>
          <a:xfrm>
            <a:off x="4523321" y="3966234"/>
            <a:ext cx="2173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/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Use remote sensing and field data to refine existing insect infestation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/>
              </a:rPr>
              <a:t>submodels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03574-4029-7A47-A8D4-F33D23C6F0A0}"/>
              </a:ext>
            </a:extLst>
          </p:cNvPr>
          <p:cNvSpPr txBox="1"/>
          <p:nvPr/>
        </p:nvSpPr>
        <p:spPr>
          <a:xfrm>
            <a:off x="4252630" y="5473714"/>
            <a:ext cx="244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See you at the posters!</a:t>
            </a:r>
          </a:p>
        </p:txBody>
      </p:sp>
    </p:spTree>
    <p:extLst>
      <p:ext uri="{BB962C8B-B14F-4D97-AF65-F5344CB8AC3E}">
        <p14:creationId xmlns:p14="http://schemas.microsoft.com/office/powerpoint/2010/main" val="432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8_Office Theme">
  <a:themeElements>
    <a:clrScheme name="Custom 6">
      <a:dk1>
        <a:srgbClr val="007F9D"/>
      </a:dk1>
      <a:lt1>
        <a:sysClr val="window" lastClr="FFFFFF"/>
      </a:lt1>
      <a:dk2>
        <a:srgbClr val="545559"/>
      </a:dk2>
      <a:lt2>
        <a:srgbClr val="FFFFFF"/>
      </a:lt2>
      <a:accent1>
        <a:srgbClr val="007F9D"/>
      </a:accent1>
      <a:accent2>
        <a:srgbClr val="74B543"/>
      </a:accent2>
      <a:accent3>
        <a:srgbClr val="545559"/>
      </a:accent3>
      <a:accent4>
        <a:srgbClr val="4BA4B8"/>
      </a:accent4>
      <a:accent5>
        <a:srgbClr val="DC6B2F"/>
      </a:accent5>
      <a:accent6>
        <a:srgbClr val="509E2F"/>
      </a:accent6>
      <a:hlink>
        <a:srgbClr val="545559"/>
      </a:hlink>
      <a:folHlink>
        <a:srgbClr val="ED8B0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di template" id="{9EBA228C-1721-554C-8348-9E0805B21845}" vid="{3BF96DCC-5235-2C43-B20C-9F0A9C970F2B}"/>
    </a:ext>
  </a:extLst>
</a:theme>
</file>

<file path=ppt/theme/theme2.xml><?xml version="1.0" encoding="utf-8"?>
<a:theme xmlns:a="http://schemas.openxmlformats.org/drawingml/2006/main" name="12_GEDI">
  <a:themeElements>
    <a:clrScheme name="icesat11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icesat1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icesat1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esat1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651</Words>
  <Application>Microsoft Macintosh PowerPoint</Application>
  <PresentationFormat>Custom</PresentationFormat>
  <Paragraphs>104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Arial Narrow</vt:lpstr>
      <vt:lpstr>Avenir Light</vt:lpstr>
      <vt:lpstr>Avenir Medium</vt:lpstr>
      <vt:lpstr>Avenir Next Demi Bold</vt:lpstr>
      <vt:lpstr>Calibri</vt:lpstr>
      <vt:lpstr>Calibri Light</vt:lpstr>
      <vt:lpstr>Helvetica</vt:lpstr>
      <vt:lpstr>Monotype Sorts</vt:lpstr>
      <vt:lpstr>Times New Roman</vt:lpstr>
      <vt:lpstr>Trebuchet MS</vt:lpstr>
      <vt:lpstr>8_Office Theme</vt:lpstr>
      <vt:lpstr>12_GEDI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Boreal:  Drivers of deciduous  fraction cover change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&amp; Ecosystem Services Working Group</dc:title>
  <dc:creator>Microsoft Office User</dc:creator>
  <cp:lastModifiedBy>Kendig, Leanne (GSFC-618.0)[GLOBAL SCIENCE &amp; TECHNOLOGY INC]</cp:lastModifiedBy>
  <cp:revision>410</cp:revision>
  <cp:lastPrinted>2016-08-19T17:59:09Z</cp:lastPrinted>
  <dcterms:created xsi:type="dcterms:W3CDTF">2016-08-17T16:34:41Z</dcterms:created>
  <dcterms:modified xsi:type="dcterms:W3CDTF">2019-05-19T18:27:25Z</dcterms:modified>
</cp:coreProperties>
</file>